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0" r:id="rId2"/>
  </p:sldMasterIdLst>
  <p:notesMasterIdLst>
    <p:notesMasterId r:id="rId55"/>
  </p:notesMasterIdLst>
  <p:sldIdLst>
    <p:sldId id="256" r:id="rId3"/>
    <p:sldId id="259" r:id="rId4"/>
    <p:sldId id="318" r:id="rId5"/>
    <p:sldId id="319" r:id="rId6"/>
    <p:sldId id="354" r:id="rId7"/>
    <p:sldId id="356" r:id="rId8"/>
    <p:sldId id="362" r:id="rId9"/>
    <p:sldId id="391" r:id="rId10"/>
    <p:sldId id="339" r:id="rId11"/>
    <p:sldId id="340" r:id="rId12"/>
    <p:sldId id="341" r:id="rId13"/>
    <p:sldId id="353" r:id="rId14"/>
    <p:sldId id="395" r:id="rId15"/>
    <p:sldId id="407" r:id="rId16"/>
    <p:sldId id="389" r:id="rId17"/>
    <p:sldId id="406" r:id="rId18"/>
    <p:sldId id="408" r:id="rId19"/>
    <p:sldId id="409" r:id="rId20"/>
    <p:sldId id="410" r:id="rId21"/>
    <p:sldId id="411" r:id="rId22"/>
    <p:sldId id="412" r:id="rId23"/>
    <p:sldId id="413" r:id="rId24"/>
    <p:sldId id="414" r:id="rId25"/>
    <p:sldId id="415" r:id="rId26"/>
    <p:sldId id="416" r:id="rId27"/>
    <p:sldId id="417" r:id="rId28"/>
    <p:sldId id="418" r:id="rId29"/>
    <p:sldId id="419" r:id="rId30"/>
    <p:sldId id="420" r:id="rId31"/>
    <p:sldId id="421" r:id="rId32"/>
    <p:sldId id="429" r:id="rId33"/>
    <p:sldId id="430" r:id="rId34"/>
    <p:sldId id="431" r:id="rId35"/>
    <p:sldId id="432" r:id="rId36"/>
    <p:sldId id="433" r:id="rId37"/>
    <p:sldId id="434" r:id="rId38"/>
    <p:sldId id="435" r:id="rId39"/>
    <p:sldId id="436" r:id="rId40"/>
    <p:sldId id="437" r:id="rId41"/>
    <p:sldId id="438" r:id="rId42"/>
    <p:sldId id="439" r:id="rId43"/>
    <p:sldId id="440" r:id="rId44"/>
    <p:sldId id="441" r:id="rId45"/>
    <p:sldId id="443" r:id="rId46"/>
    <p:sldId id="422" r:id="rId47"/>
    <p:sldId id="423" r:id="rId48"/>
    <p:sldId id="427" r:id="rId49"/>
    <p:sldId id="428" r:id="rId50"/>
    <p:sldId id="424" r:id="rId51"/>
    <p:sldId id="388" r:id="rId52"/>
    <p:sldId id="403" r:id="rId53"/>
    <p:sldId id="298" r:id="rId54"/>
  </p:sldIdLst>
  <p:sldSz cx="9144000" cy="5143500" type="screen16x9"/>
  <p:notesSz cx="6858000" cy="9144000"/>
  <p:embeddedFontLs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Catamaran Thin" panose="020B0604020202020204" charset="0"/>
      <p:regular r:id="rId62"/>
      <p:bold r:id="rId63"/>
    </p:embeddedFont>
    <p:embeddedFont>
      <p:font typeface="Livvic" pitchFamily="2"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2B9558-E163-8299-AD51-061324244C75}" v="282" dt="2022-12-12T16:31:00.461"/>
    <p1510:client id="{78F6F75B-0BFC-481E-9C10-414A7150B1CC}" v="189" dt="2020-08-29T21:26:10.156"/>
  </p1510:revLst>
</p1510:revInfo>
</file>

<file path=ppt/tableStyles.xml><?xml version="1.0" encoding="utf-8"?>
<a:tblStyleLst xmlns:a="http://schemas.openxmlformats.org/drawingml/2006/main" def="{D4E598EF-83C9-4875-82ED-32600F37D4DF}">
  <a:tblStyle styleId="{D4E598EF-83C9-4875-82ED-32600F37D4D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3205" autoAdjust="0"/>
  </p:normalViewPr>
  <p:slideViewPr>
    <p:cSldViewPr snapToGrid="0">
      <p:cViewPr varScale="1">
        <p:scale>
          <a:sx n="91" d="100"/>
          <a:sy n="91" d="100"/>
        </p:scale>
        <p:origin x="68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355113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3222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04564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41F55CF-A28A-6640-94E0-DE68D90DE0D4}" type="datetimeFigureOut">
              <a:rPr lang="es-AR" smtClean="0"/>
              <a:t>4/12/2023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859FCA86-8192-3546-9191-D5FA5C268852}" type="slidenum">
              <a:rPr lang="es-AR" smtClean="0"/>
              <a:t>‹Nº›</a:t>
            </a:fld>
            <a:endParaRPr lang="es-AR"/>
          </a:p>
        </p:txBody>
      </p:sp>
    </p:spTree>
    <p:extLst>
      <p:ext uri="{BB962C8B-B14F-4D97-AF65-F5344CB8AC3E}">
        <p14:creationId xmlns:p14="http://schemas.microsoft.com/office/powerpoint/2010/main" val="4043016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41F55CF-A28A-6640-94E0-DE68D90DE0D4}" type="datetimeFigureOut">
              <a:rPr lang="es-AR" smtClean="0"/>
              <a:t>4/12/2023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859FCA86-8192-3546-9191-D5FA5C268852}" type="slidenum">
              <a:rPr lang="es-AR" smtClean="0"/>
              <a:t>‹Nº›</a:t>
            </a:fld>
            <a:endParaRPr lang="es-AR"/>
          </a:p>
        </p:txBody>
      </p:sp>
    </p:spTree>
    <p:extLst>
      <p:ext uri="{BB962C8B-B14F-4D97-AF65-F5344CB8AC3E}">
        <p14:creationId xmlns:p14="http://schemas.microsoft.com/office/powerpoint/2010/main" val="147099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41F55CF-A28A-6640-94E0-DE68D90DE0D4}" type="datetimeFigureOut">
              <a:rPr lang="es-AR" smtClean="0"/>
              <a:t>4/12/2023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859FCA86-8192-3546-9191-D5FA5C268852}" type="slidenum">
              <a:rPr lang="es-AR" smtClean="0"/>
              <a:t>‹Nº›</a:t>
            </a:fld>
            <a:endParaRPr lang="es-AR"/>
          </a:p>
        </p:txBody>
      </p:sp>
    </p:spTree>
    <p:extLst>
      <p:ext uri="{BB962C8B-B14F-4D97-AF65-F5344CB8AC3E}">
        <p14:creationId xmlns:p14="http://schemas.microsoft.com/office/powerpoint/2010/main" val="295362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41F55CF-A28A-6640-94E0-DE68D90DE0D4}" type="datetimeFigureOut">
              <a:rPr lang="es-AR" smtClean="0"/>
              <a:t>4/12/2023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859FCA86-8192-3546-9191-D5FA5C268852}" type="slidenum">
              <a:rPr lang="es-AR" smtClean="0"/>
              <a:t>‹Nº›</a:t>
            </a:fld>
            <a:endParaRPr lang="es-AR"/>
          </a:p>
        </p:txBody>
      </p:sp>
    </p:spTree>
    <p:extLst>
      <p:ext uri="{BB962C8B-B14F-4D97-AF65-F5344CB8AC3E}">
        <p14:creationId xmlns:p14="http://schemas.microsoft.com/office/powerpoint/2010/main" val="972534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200"/>
              <a:buNone/>
              <a:defRPr>
                <a:solidFill>
                  <a:srgbClr val="434343"/>
                </a:solidFill>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extLst>
      <p:ext uri="{BB962C8B-B14F-4D97-AF65-F5344CB8AC3E}">
        <p14:creationId xmlns:p14="http://schemas.microsoft.com/office/powerpoint/2010/main" val="1761529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200"/>
              <a:buNone/>
              <a:defRPr>
                <a:solidFill>
                  <a:srgbClr val="434343"/>
                </a:solidFill>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41F55CF-A28A-6640-94E0-DE68D90DE0D4}" type="datetimeFigureOut">
              <a:rPr lang="es-AR" smtClean="0"/>
              <a:t>4/12/2023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859FCA86-8192-3546-9191-D5FA5C268852}" type="slidenum">
              <a:rPr lang="es-AR" smtClean="0"/>
              <a:t>‹Nº›</a:t>
            </a:fld>
            <a:endParaRPr lang="es-AR"/>
          </a:p>
        </p:txBody>
      </p:sp>
    </p:spTree>
    <p:extLst>
      <p:ext uri="{BB962C8B-B14F-4D97-AF65-F5344CB8AC3E}">
        <p14:creationId xmlns:p14="http://schemas.microsoft.com/office/powerpoint/2010/main" val="3718069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41F55CF-A28A-6640-94E0-DE68D90DE0D4}" type="datetimeFigureOut">
              <a:rPr lang="es-AR" smtClean="0"/>
              <a:t>4/12/2023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859FCA86-8192-3546-9191-D5FA5C268852}" type="slidenum">
              <a:rPr lang="es-AR" smtClean="0"/>
              <a:t>‹Nº›</a:t>
            </a:fld>
            <a:endParaRPr lang="es-AR"/>
          </a:p>
        </p:txBody>
      </p:sp>
    </p:spTree>
    <p:extLst>
      <p:ext uri="{BB962C8B-B14F-4D97-AF65-F5344CB8AC3E}">
        <p14:creationId xmlns:p14="http://schemas.microsoft.com/office/powerpoint/2010/main" val="1014374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41F55CF-A28A-6640-94E0-DE68D90DE0D4}" type="datetimeFigureOut">
              <a:rPr lang="es-AR" smtClean="0"/>
              <a:t>4/12/2023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859FCA86-8192-3546-9191-D5FA5C268852}" type="slidenum">
              <a:rPr lang="es-AR" smtClean="0"/>
              <a:t>‹Nº›</a:t>
            </a:fld>
            <a:endParaRPr lang="es-AR"/>
          </a:p>
        </p:txBody>
      </p:sp>
    </p:spTree>
    <p:extLst>
      <p:ext uri="{BB962C8B-B14F-4D97-AF65-F5344CB8AC3E}">
        <p14:creationId xmlns:p14="http://schemas.microsoft.com/office/powerpoint/2010/main" val="407235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41F55CF-A28A-6640-94E0-DE68D90DE0D4}" type="datetimeFigureOut">
              <a:rPr lang="es-AR" smtClean="0"/>
              <a:t>4/12/2023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859FCA86-8192-3546-9191-D5FA5C268852}" type="slidenum">
              <a:rPr lang="es-AR" smtClean="0"/>
              <a:t>‹Nº›</a:t>
            </a:fld>
            <a:endParaRPr lang="es-AR"/>
          </a:p>
        </p:txBody>
      </p:sp>
    </p:spTree>
    <p:extLst>
      <p:ext uri="{BB962C8B-B14F-4D97-AF65-F5344CB8AC3E}">
        <p14:creationId xmlns:p14="http://schemas.microsoft.com/office/powerpoint/2010/main" val="903774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41F55CF-A28A-6640-94E0-DE68D90DE0D4}" type="datetimeFigureOut">
              <a:rPr lang="es-AR" smtClean="0"/>
              <a:t>4/12/2023</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859FCA86-8192-3546-9191-D5FA5C268852}" type="slidenum">
              <a:rPr lang="es-AR" smtClean="0"/>
              <a:t>‹Nº›</a:t>
            </a:fld>
            <a:endParaRPr lang="es-AR"/>
          </a:p>
        </p:txBody>
      </p:sp>
    </p:spTree>
    <p:extLst>
      <p:ext uri="{BB962C8B-B14F-4D97-AF65-F5344CB8AC3E}">
        <p14:creationId xmlns:p14="http://schemas.microsoft.com/office/powerpoint/2010/main" val="2436385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41F55CF-A28A-6640-94E0-DE68D90DE0D4}" type="datetimeFigureOut">
              <a:rPr lang="es-AR" smtClean="0"/>
              <a:t>4/12/2023</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859FCA86-8192-3546-9191-D5FA5C268852}" type="slidenum">
              <a:rPr lang="es-AR" smtClean="0"/>
              <a:t>‹Nº›</a:t>
            </a:fld>
            <a:endParaRPr lang="es-AR"/>
          </a:p>
        </p:txBody>
      </p:sp>
    </p:spTree>
    <p:extLst>
      <p:ext uri="{BB962C8B-B14F-4D97-AF65-F5344CB8AC3E}">
        <p14:creationId xmlns:p14="http://schemas.microsoft.com/office/powerpoint/2010/main" val="3755515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1F55CF-A28A-6640-94E0-DE68D90DE0D4}" type="datetimeFigureOut">
              <a:rPr lang="es-AR" smtClean="0"/>
              <a:t>4/12/2023</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859FCA86-8192-3546-9191-D5FA5C268852}" type="slidenum">
              <a:rPr lang="es-AR" smtClean="0"/>
              <a:t>‹Nº›</a:t>
            </a:fld>
            <a:endParaRPr lang="es-AR"/>
          </a:p>
        </p:txBody>
      </p:sp>
    </p:spTree>
    <p:extLst>
      <p:ext uri="{BB962C8B-B14F-4D97-AF65-F5344CB8AC3E}">
        <p14:creationId xmlns:p14="http://schemas.microsoft.com/office/powerpoint/2010/main" val="5148497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1pPr>
            <a:lvl2pPr marL="914400" lvl="1"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2pPr>
            <a:lvl3pPr marL="1371600" lvl="2"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3pPr>
            <a:lvl4pPr marL="1828800" lvl="3"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4pPr>
            <a:lvl5pPr marL="2286000" lvl="4"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5pPr>
            <a:lvl6pPr marL="2743200" lvl="5"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6pPr>
            <a:lvl7pPr marL="3200400" lvl="6"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7pPr>
            <a:lvl8pPr marL="3657600" lvl="7"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8pPr>
            <a:lvl9pPr marL="4114800" lvl="8" indent="-304800" rtl="0">
              <a:lnSpc>
                <a:spcPct val="115000"/>
              </a:lnSpc>
              <a:spcBef>
                <a:spcPts val="1600"/>
              </a:spcBef>
              <a:spcAft>
                <a:spcPts val="160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1F55CF-A28A-6640-94E0-DE68D90DE0D4}" type="datetimeFigureOut">
              <a:rPr lang="es-AR" smtClean="0"/>
              <a:t>4/12/2023</a:t>
            </a:fld>
            <a:endParaRPr lang="es-A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59FCA86-8192-3546-9191-D5FA5C268852}" type="slidenum">
              <a:rPr lang="es-AR" smtClean="0"/>
              <a:t>‹Nº›</a:t>
            </a:fld>
            <a:endParaRPr lang="es-AR"/>
          </a:p>
        </p:txBody>
      </p:sp>
      <p:pic>
        <p:nvPicPr>
          <p:cNvPr id="7" name="Imagen 6">
            <a:extLst>
              <a:ext uri="{FF2B5EF4-FFF2-40B4-BE49-F238E27FC236}">
                <a16:creationId xmlns:a16="http://schemas.microsoft.com/office/drawing/2014/main" id="{361DB952-3B7E-4218-BC40-E7D755766F8D}"/>
              </a:ext>
            </a:extLst>
          </p:cNvPr>
          <p:cNvPicPr>
            <a:picLocks noChangeAspect="1"/>
          </p:cNvPicPr>
          <p:nvPr userDrawn="1"/>
        </p:nvPicPr>
        <p:blipFill rotWithShape="1">
          <a:blip r:embed="rId14">
            <a:alphaModFix amt="40000"/>
          </a:blip>
          <a:srcRect l="9036" t="6484" b="-1"/>
          <a:stretch/>
        </p:blipFill>
        <p:spPr>
          <a:xfrm>
            <a:off x="-111211" y="-64873"/>
            <a:ext cx="9452919" cy="5208373"/>
          </a:xfrm>
          <a:prstGeom prst="rect">
            <a:avLst/>
          </a:prstGeom>
        </p:spPr>
      </p:pic>
    </p:spTree>
    <p:extLst>
      <p:ext uri="{BB962C8B-B14F-4D97-AF65-F5344CB8AC3E}">
        <p14:creationId xmlns:p14="http://schemas.microsoft.com/office/powerpoint/2010/main" val="30953285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pic>
        <p:nvPicPr>
          <p:cNvPr id="1026" name="Picture 2" descr="La imagen puede contener: cielo, nubes, exterior y naturaleza, texto que dice &quot;David VF&quot;">
            <a:extLst>
              <a:ext uri="{FF2B5EF4-FFF2-40B4-BE49-F238E27FC236}">
                <a16:creationId xmlns:a16="http://schemas.microsoft.com/office/drawing/2014/main" id="{E8E2C46D-E05F-4F51-A6CE-3CA7AFF739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12"/>
          <a:stretch/>
        </p:blipFill>
        <p:spPr bwMode="auto">
          <a:xfrm>
            <a:off x="2065050" y="225693"/>
            <a:ext cx="6858000" cy="4602814"/>
          </a:xfrm>
          <a:prstGeom prst="rect">
            <a:avLst/>
          </a:prstGeom>
          <a:noFill/>
          <a:extLst>
            <a:ext uri="{909E8E84-426E-40DD-AFC4-6F175D3DCCD1}">
              <a14:hiddenFill xmlns:a14="http://schemas.microsoft.com/office/drawing/2010/main">
                <a:solidFill>
                  <a:srgbClr val="FFFFFF"/>
                </a:solidFill>
              </a14:hiddenFill>
            </a:ext>
          </a:extLst>
        </p:spPr>
      </p:pic>
      <p:sp>
        <p:nvSpPr>
          <p:cNvPr id="124" name="Google Shape;124;p24"/>
          <p:cNvSpPr/>
          <p:nvPr/>
        </p:nvSpPr>
        <p:spPr>
          <a:xfrm rot="5400000">
            <a:off x="871152" y="-239264"/>
            <a:ext cx="2269400" cy="3829301"/>
          </a:xfrm>
          <a:prstGeom prst="rect">
            <a:avLst/>
          </a:prstGeom>
          <a:solidFill>
            <a:srgbClr val="908269">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26;p24"/>
          <p:cNvSpPr txBox="1">
            <a:spLocks noGrp="1"/>
          </p:cNvSpPr>
          <p:nvPr>
            <p:ph type="ctrTitle"/>
          </p:nvPr>
        </p:nvSpPr>
        <p:spPr>
          <a:xfrm>
            <a:off x="0" y="1047135"/>
            <a:ext cx="3920503" cy="1330959"/>
          </a:xfrm>
          <a:prstGeom prst="rect">
            <a:avLst/>
          </a:prstGeom>
        </p:spPr>
        <p:txBody>
          <a:bodyPr spcFirstLastPara="1" wrap="square" lIns="91425" tIns="91425" rIns="91425" bIns="91425" anchor="b" anchorCtr="0">
            <a:noAutofit/>
          </a:bodyPr>
          <a:lstStyle/>
          <a:p>
            <a:pPr indent="-1270" algn="ctr">
              <a:lnSpc>
                <a:spcPct val="115000"/>
              </a:lnSpc>
            </a:pPr>
            <a:r>
              <a:rPr lang="es-CR" sz="2100" dirty="0">
                <a:solidFill>
                  <a:schemeClr val="bg2">
                    <a:lumMod val="20000"/>
                    <a:lumOff val="80000"/>
                  </a:schemeClr>
                </a:solidFill>
                <a:latin typeface="+mj-lt"/>
              </a:rPr>
              <a:t>Intervenciones de Departamento de Gestión Vial en el distrito San José de Upala  2023.  </a:t>
            </a:r>
          </a:p>
        </p:txBody>
      </p:sp>
      <p:sp>
        <p:nvSpPr>
          <p:cNvPr id="125" name="Google Shape;125;p24"/>
          <p:cNvSpPr txBox="1">
            <a:spLocks noGrp="1"/>
          </p:cNvSpPr>
          <p:nvPr>
            <p:ph type="subTitle" idx="1"/>
          </p:nvPr>
        </p:nvSpPr>
        <p:spPr>
          <a:xfrm>
            <a:off x="791050" y="2126740"/>
            <a:ext cx="2547999" cy="71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solidFill>
                  <a:schemeClr val="lt1"/>
                </a:solidFill>
              </a:rPr>
              <a:t> </a:t>
            </a:r>
          </a:p>
          <a:p>
            <a:pPr marL="0" lvl="0" indent="0" algn="ctr" rtl="0">
              <a:spcBef>
                <a:spcPts val="0"/>
              </a:spcBef>
              <a:spcAft>
                <a:spcPts val="0"/>
              </a:spcAft>
              <a:buNone/>
            </a:pPr>
            <a:r>
              <a:rPr lang="es" sz="1400" dirty="0">
                <a:solidFill>
                  <a:schemeClr val="lt1"/>
                </a:solidFill>
                <a:latin typeface="+mj-lt"/>
              </a:rPr>
              <a:t>Municipalidad de Upala</a:t>
            </a:r>
            <a:endParaRPr sz="1400" dirty="0">
              <a:solidFill>
                <a:schemeClr val="lt1"/>
              </a:solidFill>
              <a:latin typeface="+mj-lt"/>
            </a:endParaRPr>
          </a:p>
        </p:txBody>
      </p:sp>
      <p:sp>
        <p:nvSpPr>
          <p:cNvPr id="127" name="Google Shape;127;p24"/>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CuadroTexto 3">
            <a:extLst>
              <a:ext uri="{FF2B5EF4-FFF2-40B4-BE49-F238E27FC236}">
                <a16:creationId xmlns:a16="http://schemas.microsoft.com/office/drawing/2014/main" id="{6DDAB70B-A67A-4CF6-8B10-AFE031E36CD4}"/>
              </a:ext>
            </a:extLst>
          </p:cNvPr>
          <p:cNvSpPr txBox="1"/>
          <p:nvPr/>
        </p:nvSpPr>
        <p:spPr>
          <a:xfrm>
            <a:off x="7466202" y="4634202"/>
            <a:ext cx="1456848" cy="261610"/>
          </a:xfrm>
          <a:prstGeom prst="rect">
            <a:avLst/>
          </a:prstGeom>
          <a:noFill/>
        </p:spPr>
        <p:txBody>
          <a:bodyPr wrap="square" rtlCol="0">
            <a:spAutoFit/>
          </a:bodyPr>
          <a:lstStyle/>
          <a:p>
            <a:pPr algn="ctr"/>
            <a:r>
              <a:rPr lang="es-CR" sz="1100" dirty="0">
                <a:solidFill>
                  <a:schemeClr val="bg1"/>
                </a:solidFill>
              </a:rPr>
              <a:t>Fotógrafo: David VF</a:t>
            </a:r>
            <a:endParaRPr lang="en-US" sz="1100" dirty="0">
              <a:solidFill>
                <a:schemeClr val="bg1"/>
              </a:solidFill>
            </a:endParaRPr>
          </a:p>
        </p:txBody>
      </p:sp>
      <p:pic>
        <p:nvPicPr>
          <p:cNvPr id="6" name="Imagen 5">
            <a:extLst>
              <a:ext uri="{FF2B5EF4-FFF2-40B4-BE49-F238E27FC236}">
                <a16:creationId xmlns:a16="http://schemas.microsoft.com/office/drawing/2014/main" id="{C667729B-BAD4-44AB-8E8C-C2AA61C7F07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245" y="3364071"/>
            <a:ext cx="963097" cy="12387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737371" cy="1288316"/>
          </a:xfrm>
        </p:spPr>
        <p:txBody>
          <a:bodyPr/>
          <a:lstStyle/>
          <a:p>
            <a:pPr algn="ctr"/>
            <a:r>
              <a:rPr lang="es-CR" dirty="0">
                <a:latin typeface="+mn-lt"/>
                <a:ea typeface="Times New Roman" panose="02020603050405020304" pitchFamily="18" charset="0"/>
              </a:rPr>
              <a:t>Proyectos con Maquinaria Municipal año 2022</a:t>
            </a:r>
            <a:endParaRPr lang="es-CR" dirty="0">
              <a:latin typeface="+mn-lt"/>
            </a:endParaRPr>
          </a:p>
        </p:txBody>
      </p:sp>
      <p:sp>
        <p:nvSpPr>
          <p:cNvPr id="3" name="Subtítulo 2"/>
          <p:cNvSpPr>
            <a:spLocks noGrp="1"/>
          </p:cNvSpPr>
          <p:nvPr>
            <p:ph type="subTitle" idx="1"/>
          </p:nvPr>
        </p:nvSpPr>
        <p:spPr>
          <a:xfrm flipH="1">
            <a:off x="4571999" y="1576348"/>
            <a:ext cx="3392160" cy="832314"/>
          </a:xfrm>
        </p:spPr>
        <p:txBody>
          <a:bodyPr/>
          <a:lstStyle/>
          <a:p>
            <a:pPr algn="l"/>
            <a:r>
              <a:rPr lang="es-ES" dirty="0">
                <a:latin typeface="+mn-lt"/>
              </a:rPr>
              <a:t>Nombre del proyecto:</a:t>
            </a:r>
          </a:p>
          <a:p>
            <a:pPr algn="l"/>
            <a:r>
              <a:rPr lang="es-ES" dirty="0">
                <a:latin typeface="+mn-lt"/>
              </a:rPr>
              <a:t>Bacheo Camino C-2-13-169, ENT 11 Colonia Evangélica ENT 288 San Ramón 1.5 Km			</a:t>
            </a:r>
          </a:p>
          <a:p>
            <a:pPr algn="l"/>
            <a:r>
              <a:rPr lang="es-ES" dirty="0">
                <a:latin typeface="+mn-lt"/>
              </a:rPr>
              <a:t>					</a:t>
            </a:r>
          </a:p>
          <a:p>
            <a:pPr algn="l"/>
            <a:endParaRPr lang="es-CR" dirty="0">
              <a:latin typeface="+mn-lt"/>
            </a:endParaRPr>
          </a:p>
        </p:txBody>
      </p:sp>
      <p:sp>
        <p:nvSpPr>
          <p:cNvPr id="4" name="Subtítulo 2"/>
          <p:cNvSpPr txBox="1">
            <a:spLocks/>
          </p:cNvSpPr>
          <p:nvPr/>
        </p:nvSpPr>
        <p:spPr>
          <a:xfrm flipH="1">
            <a:off x="4571999" y="2499611"/>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₡7.766.000,00</a:t>
            </a:r>
          </a:p>
          <a:p>
            <a:pPr algn="l"/>
            <a:endParaRPr lang="es-ES" dirty="0">
              <a:latin typeface="+mn-lt"/>
            </a:endParaRPr>
          </a:p>
          <a:p>
            <a:pPr algn="l"/>
            <a:endParaRPr lang="es-ES" dirty="0">
              <a:latin typeface="+mn-lt"/>
            </a:endParaRPr>
          </a:p>
          <a:p>
            <a:pPr algn="l"/>
            <a:endParaRPr lang="es-CR" dirty="0">
              <a:latin typeface="+mn-lt"/>
            </a:endParaRPr>
          </a:p>
        </p:txBody>
      </p:sp>
      <p:sp>
        <p:nvSpPr>
          <p:cNvPr id="11" name="Subtítulo 2"/>
          <p:cNvSpPr txBox="1">
            <a:spLocks/>
          </p:cNvSpPr>
          <p:nvPr/>
        </p:nvSpPr>
        <p:spPr>
          <a:xfrm flipH="1">
            <a:off x="4571999" y="2967737"/>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a:t>
            </a:r>
            <a:endParaRPr lang="es-CR" dirty="0">
              <a:latin typeface="+mn-lt"/>
            </a:endParaRPr>
          </a:p>
        </p:txBody>
      </p:sp>
      <p:sp>
        <p:nvSpPr>
          <p:cNvPr id="6" name="Subtítulo 2"/>
          <p:cNvSpPr txBox="1">
            <a:spLocks/>
          </p:cNvSpPr>
          <p:nvPr/>
        </p:nvSpPr>
        <p:spPr>
          <a:xfrm flipH="1">
            <a:off x="901429" y="1576348"/>
            <a:ext cx="3392160" cy="8323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a:latin typeface="+mn-lt"/>
              </a:rPr>
              <a:t>Nombre del proyecto:</a:t>
            </a:r>
          </a:p>
          <a:p>
            <a:pPr algn="l"/>
            <a:r>
              <a:rPr lang="es-ES">
                <a:latin typeface="+mn-lt"/>
              </a:rPr>
              <a:t>Bacheo Camino C-2-13-290, Camelias Pueblo Nuevo 1.3 m			</a:t>
            </a:r>
          </a:p>
          <a:p>
            <a:pPr algn="l"/>
            <a:r>
              <a:rPr lang="es-ES">
                <a:latin typeface="+mn-lt"/>
              </a:rPr>
              <a:t> 			</a:t>
            </a:r>
          </a:p>
          <a:p>
            <a:pPr algn="l"/>
            <a:r>
              <a:rPr lang="es-ES">
                <a:latin typeface="+mn-lt"/>
              </a:rPr>
              <a:t>					</a:t>
            </a:r>
          </a:p>
          <a:p>
            <a:pPr algn="l"/>
            <a:endParaRPr lang="es-CR" dirty="0">
              <a:latin typeface="+mn-lt"/>
            </a:endParaRPr>
          </a:p>
        </p:txBody>
      </p:sp>
      <p:sp>
        <p:nvSpPr>
          <p:cNvPr id="7" name="Subtítulo 2"/>
          <p:cNvSpPr txBox="1">
            <a:spLocks/>
          </p:cNvSpPr>
          <p:nvPr/>
        </p:nvSpPr>
        <p:spPr>
          <a:xfrm flipH="1">
            <a:off x="901429" y="2499611"/>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₡8.415.000,00</a:t>
            </a:r>
          </a:p>
          <a:p>
            <a:pPr algn="l"/>
            <a:endParaRPr lang="es-ES" dirty="0">
              <a:latin typeface="+mn-lt"/>
            </a:endParaRPr>
          </a:p>
          <a:p>
            <a:pPr algn="l"/>
            <a:endParaRPr lang="es-ES" dirty="0">
              <a:latin typeface="+mn-lt"/>
            </a:endParaRPr>
          </a:p>
          <a:p>
            <a:pPr algn="l"/>
            <a:endParaRPr lang="es-ES" dirty="0">
              <a:latin typeface="+mn-lt"/>
            </a:endParaRPr>
          </a:p>
          <a:p>
            <a:pPr algn="l"/>
            <a:endParaRPr lang="es-CR" dirty="0">
              <a:latin typeface="+mn-lt"/>
            </a:endParaRPr>
          </a:p>
        </p:txBody>
      </p:sp>
      <p:sp>
        <p:nvSpPr>
          <p:cNvPr id="8" name="Subtítulo 2"/>
          <p:cNvSpPr txBox="1">
            <a:spLocks/>
          </p:cNvSpPr>
          <p:nvPr/>
        </p:nvSpPr>
        <p:spPr>
          <a:xfrm flipH="1">
            <a:off x="1271080" y="2969137"/>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a:t>
            </a:r>
            <a:endParaRPr lang="es-CR" dirty="0">
              <a:latin typeface="+mn-lt"/>
            </a:endParaRPr>
          </a:p>
        </p:txBody>
      </p:sp>
    </p:spTree>
    <p:extLst>
      <p:ext uri="{BB962C8B-B14F-4D97-AF65-F5344CB8AC3E}">
        <p14:creationId xmlns:p14="http://schemas.microsoft.com/office/powerpoint/2010/main" val="3407621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737371" cy="1288316"/>
          </a:xfrm>
        </p:spPr>
        <p:txBody>
          <a:bodyPr/>
          <a:lstStyle/>
          <a:p>
            <a:pPr algn="ctr"/>
            <a:r>
              <a:rPr lang="es-CR" dirty="0">
                <a:latin typeface="+mn-lt"/>
                <a:ea typeface="Times New Roman" panose="02020603050405020304" pitchFamily="18" charset="0"/>
              </a:rPr>
              <a:t>Proyectos con Maquinaria Municipal año 2022</a:t>
            </a:r>
            <a:endParaRPr lang="es-CR" dirty="0">
              <a:latin typeface="+mn-lt"/>
            </a:endParaRPr>
          </a:p>
        </p:txBody>
      </p:sp>
      <p:sp>
        <p:nvSpPr>
          <p:cNvPr id="3" name="Subtítulo 2"/>
          <p:cNvSpPr>
            <a:spLocks noGrp="1"/>
          </p:cNvSpPr>
          <p:nvPr>
            <p:ph type="subTitle" idx="1"/>
          </p:nvPr>
        </p:nvSpPr>
        <p:spPr>
          <a:xfrm flipH="1">
            <a:off x="4571999" y="1576348"/>
            <a:ext cx="3392160" cy="832314"/>
          </a:xfrm>
        </p:spPr>
        <p:txBody>
          <a:bodyPr/>
          <a:lstStyle/>
          <a:p>
            <a:pPr algn="l"/>
            <a:r>
              <a:rPr lang="es-ES" dirty="0">
                <a:latin typeface="+mn-lt"/>
              </a:rPr>
              <a:t>Nombre del proyecto:</a:t>
            </a:r>
          </a:p>
          <a:p>
            <a:pPr algn="l"/>
            <a:r>
              <a:rPr lang="es-ES" dirty="0">
                <a:latin typeface="+mn-lt"/>
              </a:rPr>
              <a:t>Bacheo Camino C-2-13-213, La Victoria Oscar Vargas Fin de Camino Frontera Nicaragua 1,15 km			</a:t>
            </a:r>
          </a:p>
          <a:p>
            <a:pPr algn="l"/>
            <a:r>
              <a:rPr lang="es-ES" dirty="0">
                <a:latin typeface="+mn-lt"/>
              </a:rPr>
              <a:t>			</a:t>
            </a:r>
          </a:p>
          <a:p>
            <a:pPr algn="l"/>
            <a:r>
              <a:rPr lang="es-ES" dirty="0">
                <a:latin typeface="+mn-lt"/>
              </a:rPr>
              <a:t>			</a:t>
            </a:r>
          </a:p>
          <a:p>
            <a:pPr algn="l"/>
            <a:r>
              <a:rPr lang="es-ES" dirty="0">
                <a:latin typeface="+mn-lt"/>
              </a:rPr>
              <a:t> 			</a:t>
            </a:r>
          </a:p>
          <a:p>
            <a:pPr algn="l"/>
            <a:r>
              <a:rPr lang="es-ES" dirty="0">
                <a:latin typeface="+mn-lt"/>
              </a:rPr>
              <a:t>					</a:t>
            </a:r>
          </a:p>
          <a:p>
            <a:pPr algn="l"/>
            <a:endParaRPr lang="es-CR" dirty="0">
              <a:latin typeface="+mn-lt"/>
            </a:endParaRPr>
          </a:p>
        </p:txBody>
      </p:sp>
      <p:sp>
        <p:nvSpPr>
          <p:cNvPr id="4" name="Subtítulo 2"/>
          <p:cNvSpPr txBox="1">
            <a:spLocks/>
          </p:cNvSpPr>
          <p:nvPr/>
        </p:nvSpPr>
        <p:spPr>
          <a:xfrm flipH="1">
            <a:off x="4571999" y="2461105"/>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₡8.290.000,00</a:t>
            </a:r>
          </a:p>
          <a:p>
            <a:pPr algn="l"/>
            <a:endParaRPr lang="es-ES" dirty="0">
              <a:latin typeface="+mn-lt"/>
            </a:endParaRPr>
          </a:p>
          <a:p>
            <a:pPr algn="l"/>
            <a:endParaRPr lang="es-ES" dirty="0">
              <a:latin typeface="+mn-lt"/>
            </a:endParaRPr>
          </a:p>
          <a:p>
            <a:pPr algn="l"/>
            <a:endParaRPr lang="es-ES" dirty="0">
              <a:latin typeface="+mn-lt"/>
            </a:endParaRPr>
          </a:p>
          <a:p>
            <a:pPr algn="l"/>
            <a:endParaRPr lang="es-ES" dirty="0">
              <a:latin typeface="+mn-lt"/>
            </a:endParaRPr>
          </a:p>
          <a:p>
            <a:pPr algn="l"/>
            <a:endParaRPr lang="es-CR" dirty="0">
              <a:latin typeface="+mn-lt"/>
            </a:endParaRPr>
          </a:p>
        </p:txBody>
      </p:sp>
      <p:sp>
        <p:nvSpPr>
          <p:cNvPr id="11" name="Subtítulo 2"/>
          <p:cNvSpPr txBox="1">
            <a:spLocks/>
          </p:cNvSpPr>
          <p:nvPr/>
        </p:nvSpPr>
        <p:spPr>
          <a:xfrm flipH="1">
            <a:off x="4571999" y="2967737"/>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a:t>
            </a:r>
            <a:endParaRPr lang="es-CR" dirty="0">
              <a:latin typeface="+mn-lt"/>
            </a:endParaRPr>
          </a:p>
        </p:txBody>
      </p:sp>
      <p:sp>
        <p:nvSpPr>
          <p:cNvPr id="6" name="Subtítulo 2"/>
          <p:cNvSpPr txBox="1">
            <a:spLocks/>
          </p:cNvSpPr>
          <p:nvPr/>
        </p:nvSpPr>
        <p:spPr>
          <a:xfrm flipH="1">
            <a:off x="766413" y="1560690"/>
            <a:ext cx="3392160" cy="8323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Nombre del proyecto:</a:t>
            </a:r>
          </a:p>
          <a:p>
            <a:pPr algn="l"/>
            <a:r>
              <a:rPr lang="es-ES" dirty="0">
                <a:latin typeface="+mn-lt"/>
              </a:rPr>
              <a:t>Bacheo Camino C-2-13-453, Escuela Fosforo fin de camino sector </a:t>
            </a:r>
            <a:r>
              <a:rPr lang="es-ES" dirty="0" err="1">
                <a:latin typeface="+mn-lt"/>
              </a:rPr>
              <a:t>Cantillano</a:t>
            </a:r>
            <a:r>
              <a:rPr lang="es-ES" dirty="0">
                <a:latin typeface="+mn-lt"/>
              </a:rPr>
              <a:t> 0,263 m			</a:t>
            </a:r>
          </a:p>
          <a:p>
            <a:pPr algn="l"/>
            <a:r>
              <a:rPr lang="es-ES" dirty="0">
                <a:latin typeface="+mn-lt"/>
              </a:rPr>
              <a:t>		</a:t>
            </a:r>
          </a:p>
          <a:p>
            <a:pPr algn="l"/>
            <a:r>
              <a:rPr lang="es-ES" dirty="0">
                <a:latin typeface="+mn-lt"/>
              </a:rPr>
              <a:t>			</a:t>
            </a:r>
          </a:p>
          <a:p>
            <a:pPr algn="l"/>
            <a:r>
              <a:rPr lang="es-ES" dirty="0">
                <a:latin typeface="+mn-lt"/>
              </a:rPr>
              <a:t>			</a:t>
            </a:r>
          </a:p>
          <a:p>
            <a:pPr algn="l"/>
            <a:r>
              <a:rPr lang="es-ES" dirty="0">
                <a:latin typeface="+mn-lt"/>
              </a:rPr>
              <a:t> 			</a:t>
            </a:r>
          </a:p>
          <a:p>
            <a:pPr algn="l"/>
            <a:r>
              <a:rPr lang="es-ES" dirty="0">
                <a:latin typeface="+mn-lt"/>
              </a:rPr>
              <a:t>					</a:t>
            </a:r>
          </a:p>
          <a:p>
            <a:pPr algn="l"/>
            <a:endParaRPr lang="es-CR" dirty="0">
              <a:latin typeface="+mn-lt"/>
            </a:endParaRPr>
          </a:p>
        </p:txBody>
      </p:sp>
      <p:sp>
        <p:nvSpPr>
          <p:cNvPr id="7" name="Subtítulo 2"/>
          <p:cNvSpPr txBox="1">
            <a:spLocks/>
          </p:cNvSpPr>
          <p:nvPr/>
        </p:nvSpPr>
        <p:spPr>
          <a:xfrm flipH="1">
            <a:off x="766413" y="2461105"/>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₡4.992.100,00</a:t>
            </a:r>
          </a:p>
          <a:p>
            <a:pPr algn="l"/>
            <a:endParaRPr lang="es-ES" dirty="0">
              <a:latin typeface="+mn-lt"/>
            </a:endParaRPr>
          </a:p>
          <a:p>
            <a:pPr algn="l"/>
            <a:endParaRPr lang="es-ES" dirty="0">
              <a:latin typeface="+mn-lt"/>
            </a:endParaRPr>
          </a:p>
          <a:p>
            <a:pPr algn="l"/>
            <a:endParaRPr lang="es-ES" dirty="0">
              <a:latin typeface="+mn-lt"/>
            </a:endParaRPr>
          </a:p>
          <a:p>
            <a:pPr algn="l"/>
            <a:endParaRPr lang="es-ES" dirty="0">
              <a:latin typeface="+mn-lt"/>
            </a:endParaRPr>
          </a:p>
          <a:p>
            <a:pPr algn="l"/>
            <a:endParaRPr lang="es-ES" dirty="0">
              <a:latin typeface="+mn-lt"/>
            </a:endParaRPr>
          </a:p>
          <a:p>
            <a:pPr algn="l"/>
            <a:endParaRPr lang="es-CR" dirty="0">
              <a:latin typeface="+mn-lt"/>
            </a:endParaRPr>
          </a:p>
        </p:txBody>
      </p:sp>
      <p:sp>
        <p:nvSpPr>
          <p:cNvPr id="8" name="Subtítulo 2"/>
          <p:cNvSpPr txBox="1">
            <a:spLocks/>
          </p:cNvSpPr>
          <p:nvPr/>
        </p:nvSpPr>
        <p:spPr>
          <a:xfrm flipH="1">
            <a:off x="950067" y="2967737"/>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a:t>
            </a:r>
            <a:endParaRPr lang="es-CR" dirty="0">
              <a:latin typeface="+mn-lt"/>
            </a:endParaRPr>
          </a:p>
        </p:txBody>
      </p:sp>
    </p:spTree>
    <p:extLst>
      <p:ext uri="{BB962C8B-B14F-4D97-AF65-F5344CB8AC3E}">
        <p14:creationId xmlns:p14="http://schemas.microsoft.com/office/powerpoint/2010/main" val="1611693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737371" cy="1288316"/>
          </a:xfrm>
        </p:spPr>
        <p:txBody>
          <a:bodyPr/>
          <a:lstStyle/>
          <a:p>
            <a:pPr algn="ctr"/>
            <a:r>
              <a:rPr lang="es-CR" dirty="0">
                <a:latin typeface="+mn-lt"/>
                <a:ea typeface="Times New Roman" panose="02020603050405020304" pitchFamily="18" charset="0"/>
              </a:rPr>
              <a:t>Proyectos con Maquinaria Municipal año 2022</a:t>
            </a:r>
            <a:endParaRPr lang="es-CR" dirty="0">
              <a:latin typeface="+mn-lt"/>
            </a:endParaRPr>
          </a:p>
        </p:txBody>
      </p:sp>
      <p:sp>
        <p:nvSpPr>
          <p:cNvPr id="3" name="Subtítulo 2"/>
          <p:cNvSpPr>
            <a:spLocks noGrp="1"/>
          </p:cNvSpPr>
          <p:nvPr>
            <p:ph type="subTitle" idx="1"/>
          </p:nvPr>
        </p:nvSpPr>
        <p:spPr>
          <a:xfrm flipH="1">
            <a:off x="4571998" y="1576347"/>
            <a:ext cx="4163439" cy="2674640"/>
          </a:xfrm>
        </p:spPr>
        <p:txBody>
          <a:bodyPr/>
          <a:lstStyle/>
          <a:p>
            <a:pPr algn="l"/>
            <a:r>
              <a:rPr lang="es-ES" sz="1400" dirty="0">
                <a:latin typeface="+mn-lt"/>
              </a:rPr>
              <a:t>Nombre del proyecto:</a:t>
            </a:r>
          </a:p>
          <a:p>
            <a:pPr marL="152400" indent="0" algn="l"/>
            <a:endParaRPr lang="es-ES" sz="1400" dirty="0">
              <a:latin typeface="+mn-lt"/>
            </a:endParaRPr>
          </a:p>
          <a:p>
            <a:pPr algn="l"/>
            <a:r>
              <a:rPr lang="es-ES" sz="1400" dirty="0"/>
              <a:t>- </a:t>
            </a:r>
            <a:r>
              <a:rPr lang="es-ES" sz="1400" dirty="0">
                <a:latin typeface="+mn-lt"/>
              </a:rPr>
              <a:t>Delirio San Bosco; 16 alcantarillas de 1.83 cm. 	</a:t>
            </a:r>
            <a:r>
              <a:rPr lang="es-ES" dirty="0">
                <a:latin typeface="+mn-lt"/>
              </a:rPr>
              <a:t>	</a:t>
            </a:r>
          </a:p>
          <a:p>
            <a:pPr algn="l"/>
            <a:r>
              <a:rPr lang="es-ES" dirty="0">
                <a:latin typeface="+mn-lt"/>
              </a:rPr>
              <a:t>		</a:t>
            </a:r>
          </a:p>
          <a:p>
            <a:pPr algn="l"/>
            <a:r>
              <a:rPr lang="es-ES" sz="1400" dirty="0">
                <a:latin typeface="+mn-lt"/>
              </a:rPr>
              <a:t>Monto del presupuesto: ₡6.000.000,00</a:t>
            </a:r>
          </a:p>
          <a:p>
            <a:pPr algn="l"/>
            <a:endParaRPr lang="es-ES" sz="1400" dirty="0">
              <a:latin typeface="+mn-lt"/>
            </a:endParaRPr>
          </a:p>
          <a:p>
            <a:pPr algn="l"/>
            <a:endParaRPr lang="es-ES" sz="1400" dirty="0">
              <a:latin typeface="+mn-lt"/>
            </a:endParaRPr>
          </a:p>
          <a:p>
            <a:pPr algn="l"/>
            <a:r>
              <a:rPr lang="es-ES" sz="1400" dirty="0">
                <a:latin typeface="+mn-lt"/>
              </a:rPr>
              <a:t>Distrito: San José de Upala</a:t>
            </a:r>
            <a:endParaRPr lang="es-CR" sz="1400" dirty="0">
              <a:latin typeface="+mn-lt"/>
            </a:endParaRPr>
          </a:p>
          <a:p>
            <a:pPr algn="l"/>
            <a:r>
              <a:rPr lang="es-ES" sz="1400" dirty="0">
                <a:latin typeface="+mn-lt"/>
              </a:rPr>
              <a:t>	</a:t>
            </a:r>
          </a:p>
          <a:p>
            <a:pPr algn="l"/>
            <a:r>
              <a:rPr lang="es-ES" dirty="0">
                <a:latin typeface="+mn-lt"/>
              </a:rPr>
              <a:t>			</a:t>
            </a:r>
          </a:p>
          <a:p>
            <a:pPr algn="l"/>
            <a:r>
              <a:rPr lang="es-ES" dirty="0">
                <a:latin typeface="+mn-lt"/>
              </a:rPr>
              <a:t> 			</a:t>
            </a:r>
          </a:p>
          <a:p>
            <a:pPr algn="l"/>
            <a:r>
              <a:rPr lang="es-ES" dirty="0">
                <a:latin typeface="+mn-lt"/>
              </a:rPr>
              <a:t>					</a:t>
            </a:r>
          </a:p>
          <a:p>
            <a:pPr algn="l"/>
            <a:endParaRPr lang="es-CR" dirty="0">
              <a:latin typeface="+mn-lt"/>
            </a:endParaRPr>
          </a:p>
        </p:txBody>
      </p:sp>
      <p:sp>
        <p:nvSpPr>
          <p:cNvPr id="6" name="Subtítulo 2"/>
          <p:cNvSpPr txBox="1">
            <a:spLocks/>
          </p:cNvSpPr>
          <p:nvPr/>
        </p:nvSpPr>
        <p:spPr>
          <a:xfrm flipH="1">
            <a:off x="766413" y="1576347"/>
            <a:ext cx="3392160" cy="13913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		</a:t>
            </a:r>
          </a:p>
          <a:p>
            <a:pPr algn="l"/>
            <a:r>
              <a:rPr lang="es-ES" dirty="0">
                <a:latin typeface="+mn-lt"/>
              </a:rPr>
              <a:t>		</a:t>
            </a:r>
          </a:p>
          <a:p>
            <a:pPr algn="l"/>
            <a:r>
              <a:rPr lang="es-ES" dirty="0">
                <a:latin typeface="+mn-lt"/>
              </a:rPr>
              <a:t>			</a:t>
            </a:r>
          </a:p>
          <a:p>
            <a:pPr algn="l"/>
            <a:r>
              <a:rPr lang="es-ES" dirty="0">
                <a:latin typeface="+mn-lt"/>
              </a:rPr>
              <a:t>			</a:t>
            </a:r>
          </a:p>
          <a:p>
            <a:pPr algn="l"/>
            <a:r>
              <a:rPr lang="es-ES" dirty="0">
                <a:latin typeface="+mn-lt"/>
              </a:rPr>
              <a:t> 			</a:t>
            </a:r>
          </a:p>
          <a:p>
            <a:pPr algn="l"/>
            <a:r>
              <a:rPr lang="es-ES" dirty="0">
                <a:latin typeface="+mn-lt"/>
              </a:rPr>
              <a:t>					</a:t>
            </a:r>
          </a:p>
          <a:p>
            <a:pPr algn="l"/>
            <a:endParaRPr lang="es-CR" dirty="0">
              <a:latin typeface="+mn-lt"/>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31" y="1576347"/>
            <a:ext cx="3876554" cy="1245681"/>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31" y="2822028"/>
            <a:ext cx="3876555" cy="1267594"/>
          </a:xfrm>
          <a:prstGeom prst="rect">
            <a:avLst/>
          </a:prstGeom>
        </p:spPr>
      </p:pic>
    </p:spTree>
    <p:extLst>
      <p:ext uri="{BB962C8B-B14F-4D97-AF65-F5344CB8AC3E}">
        <p14:creationId xmlns:p14="http://schemas.microsoft.com/office/powerpoint/2010/main" val="3662202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68786" y="142435"/>
            <a:ext cx="4737371" cy="1288316"/>
          </a:xfrm>
        </p:spPr>
        <p:txBody>
          <a:bodyPr/>
          <a:lstStyle/>
          <a:p>
            <a:pPr algn="ctr"/>
            <a:r>
              <a:rPr lang="es-CR" dirty="0">
                <a:latin typeface="+mn-lt"/>
                <a:ea typeface="Times New Roman" panose="02020603050405020304" pitchFamily="18" charset="0"/>
              </a:rPr>
              <a:t>Proyectos con Maquinaria Municipal año 2022</a:t>
            </a:r>
            <a:endParaRPr lang="es-CR" dirty="0">
              <a:latin typeface="+mn-lt"/>
            </a:endParaRPr>
          </a:p>
        </p:txBody>
      </p:sp>
      <p:sp>
        <p:nvSpPr>
          <p:cNvPr id="3" name="Subtítulo 2"/>
          <p:cNvSpPr>
            <a:spLocks noGrp="1"/>
          </p:cNvSpPr>
          <p:nvPr>
            <p:ph type="subTitle" idx="1"/>
          </p:nvPr>
        </p:nvSpPr>
        <p:spPr>
          <a:xfrm flipH="1">
            <a:off x="4571999" y="1576347"/>
            <a:ext cx="3615398" cy="2714017"/>
          </a:xfrm>
        </p:spPr>
        <p:txBody>
          <a:bodyPr/>
          <a:lstStyle/>
          <a:p>
            <a:pPr algn="ctr"/>
            <a:r>
              <a:rPr lang="es-ES" sz="1400" dirty="0">
                <a:latin typeface="+mn-lt"/>
              </a:rPr>
              <a:t>Nombre del proyecto: </a:t>
            </a:r>
            <a:r>
              <a:rPr lang="es-ES_tradnl" sz="1400" dirty="0">
                <a:latin typeface="+mn-lt"/>
              </a:rPr>
              <a:t>(</a:t>
            </a:r>
            <a:r>
              <a:rPr lang="es-ES_tradnl" sz="1400" dirty="0" err="1">
                <a:latin typeface="+mn-lt"/>
              </a:rPr>
              <a:t>ent</a:t>
            </a:r>
            <a:r>
              <a:rPr lang="es-ES_tradnl" sz="1400" dirty="0">
                <a:latin typeface="+mn-lt"/>
              </a:rPr>
              <a:t> n735) Cartago norte (fin de camino) finca El Roble</a:t>
            </a:r>
            <a:endParaRPr lang="es-CR" sz="1400" dirty="0">
              <a:latin typeface="+mn-lt"/>
            </a:endParaRPr>
          </a:p>
          <a:p>
            <a:pPr algn="just"/>
            <a:endParaRPr lang="es-CR" sz="1400" dirty="0">
              <a:latin typeface="+mn-lt"/>
            </a:endParaRPr>
          </a:p>
          <a:p>
            <a:pPr algn="just"/>
            <a:endParaRPr lang="es-ES" sz="1400" dirty="0">
              <a:latin typeface="+mn-lt"/>
            </a:endParaRPr>
          </a:p>
          <a:p>
            <a:pPr algn="just"/>
            <a:r>
              <a:rPr lang="es-ES_tradnl" sz="1400" dirty="0">
                <a:latin typeface="+mn-lt"/>
              </a:rPr>
              <a:t>Reacondicionamiento, conformación, compactación de material granular.</a:t>
            </a:r>
            <a:r>
              <a:rPr lang="es-ES" sz="1400" dirty="0">
                <a:latin typeface="+mn-lt"/>
              </a:rPr>
              <a:t>	</a:t>
            </a:r>
            <a:r>
              <a:rPr lang="es-ES" dirty="0">
                <a:latin typeface="+mn-lt"/>
              </a:rPr>
              <a:t>	</a:t>
            </a:r>
          </a:p>
          <a:p>
            <a:pPr algn="l"/>
            <a:r>
              <a:rPr lang="es-ES" dirty="0">
                <a:latin typeface="+mn-lt"/>
              </a:rPr>
              <a:t>		</a:t>
            </a:r>
          </a:p>
          <a:p>
            <a:pPr algn="l"/>
            <a:r>
              <a:rPr lang="es-ES" dirty="0">
                <a:latin typeface="+mn-lt"/>
              </a:rPr>
              <a:t>			</a:t>
            </a:r>
          </a:p>
          <a:p>
            <a:pPr algn="l"/>
            <a:r>
              <a:rPr lang="es-ES" dirty="0">
                <a:latin typeface="+mn-lt"/>
              </a:rPr>
              <a:t>			</a:t>
            </a:r>
          </a:p>
          <a:p>
            <a:pPr algn="l"/>
            <a:r>
              <a:rPr lang="es-ES" sz="1400" dirty="0">
                <a:latin typeface="+mn-lt"/>
              </a:rPr>
              <a:t> Monto del presupuesto: ₡2.022.000,00</a:t>
            </a:r>
          </a:p>
          <a:p>
            <a:pPr algn="l"/>
            <a:endParaRPr lang="es-ES" dirty="0">
              <a:latin typeface="+mn-lt"/>
            </a:endParaRPr>
          </a:p>
          <a:p>
            <a:pPr algn="l"/>
            <a:r>
              <a:rPr lang="es-ES" dirty="0">
                <a:latin typeface="+mn-lt"/>
              </a:rPr>
              <a:t>					</a:t>
            </a:r>
          </a:p>
          <a:p>
            <a:pPr algn="l"/>
            <a:endParaRPr lang="es-CR" dirty="0">
              <a:latin typeface="+mn-lt"/>
            </a:endParaRPr>
          </a:p>
        </p:txBody>
      </p:sp>
      <p:pic>
        <p:nvPicPr>
          <p:cNvPr id="4" name="Imagen 3">
            <a:extLst>
              <a:ext uri="{FF2B5EF4-FFF2-40B4-BE49-F238E27FC236}">
                <a16:creationId xmlns:a16="http://schemas.microsoft.com/office/drawing/2014/main" id="{6ABBB5CC-BD4D-7B34-641C-3086EB01C6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135" y="1430751"/>
            <a:ext cx="4193864" cy="1720412"/>
          </a:xfrm>
          <a:prstGeom prst="rect">
            <a:avLst/>
          </a:prstGeom>
          <a:noFill/>
          <a:ln>
            <a:noFill/>
          </a:ln>
        </p:spPr>
      </p:pic>
      <p:pic>
        <p:nvPicPr>
          <p:cNvPr id="7" name="Imagen 6" descr="Un sendero de tierra&#10;&#10;Descripción generada automáticamente con confianza media">
            <a:extLst>
              <a:ext uri="{FF2B5EF4-FFF2-40B4-BE49-F238E27FC236}">
                <a16:creationId xmlns:a16="http://schemas.microsoft.com/office/drawing/2014/main" id="{D57A7CC6-4CA1-2C99-DC89-87C0698860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135" y="3327009"/>
            <a:ext cx="4193864" cy="1592433"/>
          </a:xfrm>
          <a:prstGeom prst="rect">
            <a:avLst/>
          </a:prstGeom>
          <a:noFill/>
          <a:ln>
            <a:noFill/>
          </a:ln>
        </p:spPr>
      </p:pic>
    </p:spTree>
    <p:extLst>
      <p:ext uri="{BB962C8B-B14F-4D97-AF65-F5344CB8AC3E}">
        <p14:creationId xmlns:p14="http://schemas.microsoft.com/office/powerpoint/2010/main" val="2460248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6854" y="87548"/>
            <a:ext cx="4737371" cy="1288316"/>
          </a:xfrm>
        </p:spPr>
        <p:txBody>
          <a:bodyPr/>
          <a:lstStyle/>
          <a:p>
            <a:pPr algn="ctr"/>
            <a:r>
              <a:rPr lang="es-CR" dirty="0">
                <a:latin typeface="+mn-lt"/>
              </a:rPr>
              <a:t>Trabajos de Obras CNE 2022</a:t>
            </a:r>
          </a:p>
        </p:txBody>
      </p:sp>
      <p:sp>
        <p:nvSpPr>
          <p:cNvPr id="3" name="Subtítulo 2"/>
          <p:cNvSpPr>
            <a:spLocks noGrp="1"/>
          </p:cNvSpPr>
          <p:nvPr>
            <p:ph type="subTitle" idx="1"/>
          </p:nvPr>
        </p:nvSpPr>
        <p:spPr>
          <a:xfrm flipH="1">
            <a:off x="5204295" y="1576347"/>
            <a:ext cx="3589508" cy="1322496"/>
          </a:xfrm>
        </p:spPr>
        <p:txBody>
          <a:bodyPr/>
          <a:lstStyle/>
          <a:p>
            <a:pPr algn="l"/>
            <a:r>
              <a:rPr lang="es-CR" sz="1400" b="1" dirty="0"/>
              <a:t>Contratación N°2022PI-0247-0006500001: Conformación de enrocado en San José, Distrito San José</a:t>
            </a:r>
            <a:r>
              <a:rPr lang="es-ES" dirty="0">
                <a:latin typeface="+mn-lt"/>
              </a:rPr>
              <a:t>	</a:t>
            </a:r>
          </a:p>
          <a:p>
            <a:pPr algn="l"/>
            <a:r>
              <a:rPr lang="es-ES" dirty="0">
                <a:latin typeface="+mn-lt"/>
              </a:rPr>
              <a:t>		</a:t>
            </a:r>
          </a:p>
          <a:p>
            <a:pPr algn="l"/>
            <a:r>
              <a:rPr lang="es-ES" dirty="0">
                <a:latin typeface="+mn-lt"/>
              </a:rPr>
              <a:t>			</a:t>
            </a:r>
          </a:p>
          <a:p>
            <a:pPr algn="l"/>
            <a:r>
              <a:rPr lang="es-ES" dirty="0">
                <a:latin typeface="+mn-lt"/>
              </a:rPr>
              <a:t>			</a:t>
            </a:r>
          </a:p>
          <a:p>
            <a:pPr algn="l"/>
            <a:r>
              <a:rPr lang="es-ES" dirty="0">
                <a:latin typeface="+mn-lt"/>
              </a:rPr>
              <a:t> 			</a:t>
            </a:r>
          </a:p>
          <a:p>
            <a:pPr algn="l"/>
            <a:r>
              <a:rPr lang="es-ES" dirty="0">
                <a:latin typeface="+mn-lt"/>
              </a:rPr>
              <a:t>					</a:t>
            </a:r>
          </a:p>
          <a:p>
            <a:pPr algn="l"/>
            <a:endParaRPr lang="es-CR" dirty="0">
              <a:latin typeface="+mn-lt"/>
            </a:endParaRPr>
          </a:p>
        </p:txBody>
      </p:sp>
      <p:pic>
        <p:nvPicPr>
          <p:cNvPr id="9" name="Imagen 8"/>
          <p:cNvPicPr/>
          <p:nvPr/>
        </p:nvPicPr>
        <p:blipFill>
          <a:blip r:embed="rId2" cstate="print">
            <a:extLst>
              <a:ext uri="{28A0092B-C50C-407E-A947-70E740481C1C}">
                <a14:useLocalDpi xmlns:a14="http://schemas.microsoft.com/office/drawing/2010/main" val="0"/>
              </a:ext>
            </a:extLst>
          </a:blip>
          <a:stretch>
            <a:fillRect/>
          </a:stretch>
        </p:blipFill>
        <p:spPr>
          <a:xfrm>
            <a:off x="1284051" y="1375864"/>
            <a:ext cx="3920244" cy="1522979"/>
          </a:xfrm>
          <a:prstGeom prst="rect">
            <a:avLst/>
          </a:prstGeom>
          <a:noFill/>
          <a:ln w="12700">
            <a:solidFill>
              <a:schemeClr val="tx1"/>
            </a:solidFill>
          </a:ln>
        </p:spPr>
      </p:pic>
      <p:pic>
        <p:nvPicPr>
          <p:cNvPr id="10" name="Imagen 9"/>
          <p:cNvPicPr/>
          <p:nvPr/>
        </p:nvPicPr>
        <p:blipFill>
          <a:blip r:embed="rId3" cstate="print">
            <a:extLst>
              <a:ext uri="{28A0092B-C50C-407E-A947-70E740481C1C}">
                <a14:useLocalDpi xmlns:a14="http://schemas.microsoft.com/office/drawing/2010/main" val="0"/>
              </a:ext>
            </a:extLst>
          </a:blip>
          <a:stretch>
            <a:fillRect/>
          </a:stretch>
        </p:blipFill>
        <p:spPr>
          <a:xfrm>
            <a:off x="1284051" y="2898843"/>
            <a:ext cx="3920244" cy="1692612"/>
          </a:xfrm>
          <a:prstGeom prst="rect">
            <a:avLst/>
          </a:prstGeom>
          <a:noFill/>
          <a:ln w="12700">
            <a:solidFill>
              <a:schemeClr val="tx1"/>
            </a:solidFill>
          </a:ln>
        </p:spPr>
      </p:pic>
      <p:sp>
        <p:nvSpPr>
          <p:cNvPr id="4" name="CuadroTexto 3">
            <a:extLst>
              <a:ext uri="{FF2B5EF4-FFF2-40B4-BE49-F238E27FC236}">
                <a16:creationId xmlns:a16="http://schemas.microsoft.com/office/drawing/2014/main" id="{D7E14C22-9AAE-480F-6F6C-B93B92978142}"/>
              </a:ext>
            </a:extLst>
          </p:cNvPr>
          <p:cNvSpPr txBox="1"/>
          <p:nvPr/>
        </p:nvSpPr>
        <p:spPr>
          <a:xfrm>
            <a:off x="5422049" y="3042747"/>
            <a:ext cx="2791838" cy="307777"/>
          </a:xfrm>
          <a:prstGeom prst="rect">
            <a:avLst/>
          </a:prstGeom>
          <a:noFill/>
        </p:spPr>
        <p:txBody>
          <a:bodyPr wrap="square" rtlCol="0">
            <a:spAutoFit/>
          </a:bodyPr>
          <a:lstStyle/>
          <a:p>
            <a:r>
              <a:rPr lang="es-ES" dirty="0"/>
              <a:t>Inversión: </a:t>
            </a:r>
            <a:r>
              <a:rPr lang="es-ES" sz="1400" dirty="0">
                <a:latin typeface="+mn-lt"/>
              </a:rPr>
              <a:t>₡</a:t>
            </a:r>
            <a:r>
              <a:rPr lang="es-ES" dirty="0">
                <a:latin typeface="+mn-lt"/>
              </a:rPr>
              <a:t>21.233.200,00</a:t>
            </a:r>
            <a:endParaRPr lang="es-CR" dirty="0">
              <a:latin typeface="+mn-lt"/>
            </a:endParaRPr>
          </a:p>
        </p:txBody>
      </p:sp>
    </p:spTree>
    <p:extLst>
      <p:ext uri="{BB962C8B-B14F-4D97-AF65-F5344CB8AC3E}">
        <p14:creationId xmlns:p14="http://schemas.microsoft.com/office/powerpoint/2010/main" val="407564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6854" y="87548"/>
            <a:ext cx="4737371" cy="1288316"/>
          </a:xfrm>
        </p:spPr>
        <p:txBody>
          <a:bodyPr/>
          <a:lstStyle/>
          <a:p>
            <a:pPr algn="ctr"/>
            <a:r>
              <a:rPr lang="es-CR" dirty="0">
                <a:latin typeface="+mn-lt"/>
              </a:rPr>
              <a:t>Trabajos de Obras CNE 2022</a:t>
            </a:r>
          </a:p>
        </p:txBody>
      </p:sp>
      <p:sp>
        <p:nvSpPr>
          <p:cNvPr id="3" name="Subtítulo 2"/>
          <p:cNvSpPr>
            <a:spLocks noGrp="1"/>
          </p:cNvSpPr>
          <p:nvPr>
            <p:ph type="subTitle" idx="1"/>
          </p:nvPr>
        </p:nvSpPr>
        <p:spPr>
          <a:xfrm flipH="1">
            <a:off x="5204295" y="1576347"/>
            <a:ext cx="3589508" cy="1322496"/>
          </a:xfrm>
        </p:spPr>
        <p:txBody>
          <a:bodyPr/>
          <a:lstStyle/>
          <a:p>
            <a:pPr algn="l"/>
            <a:r>
              <a:rPr lang="es-CR" sz="1400" b="1" dirty="0"/>
              <a:t>Contratación N°2022PI-0331-0006500001: Intervención de hundimiento por deslizamiento en el camino C2-13-093, Popoyoapa, Distrito San José</a:t>
            </a:r>
            <a:r>
              <a:rPr lang="es-ES" dirty="0">
                <a:latin typeface="+mn-lt"/>
              </a:rPr>
              <a:t>	</a:t>
            </a:r>
          </a:p>
          <a:p>
            <a:pPr algn="l"/>
            <a:r>
              <a:rPr lang="es-ES" dirty="0">
                <a:latin typeface="+mn-lt"/>
              </a:rPr>
              <a:t>		</a:t>
            </a:r>
          </a:p>
          <a:p>
            <a:pPr algn="l"/>
            <a:r>
              <a:rPr lang="es-ES" dirty="0">
                <a:latin typeface="+mn-lt"/>
              </a:rPr>
              <a:t>			</a:t>
            </a:r>
          </a:p>
          <a:p>
            <a:pPr algn="l"/>
            <a:r>
              <a:rPr lang="es-ES" dirty="0">
                <a:latin typeface="+mn-lt"/>
              </a:rPr>
              <a:t>			</a:t>
            </a:r>
          </a:p>
          <a:p>
            <a:pPr algn="l"/>
            <a:r>
              <a:rPr lang="es-ES" dirty="0">
                <a:latin typeface="+mn-lt"/>
              </a:rPr>
              <a:t> 			</a:t>
            </a:r>
          </a:p>
          <a:p>
            <a:pPr algn="l"/>
            <a:r>
              <a:rPr lang="es-ES" dirty="0">
                <a:latin typeface="+mn-lt"/>
              </a:rPr>
              <a:t>					</a:t>
            </a:r>
          </a:p>
          <a:p>
            <a:pPr algn="l"/>
            <a:endParaRPr lang="es-CR" dirty="0">
              <a:latin typeface="+mn-lt"/>
            </a:endParaRPr>
          </a:p>
        </p:txBody>
      </p:sp>
      <p:sp>
        <p:nvSpPr>
          <p:cNvPr id="4" name="CuadroTexto 3"/>
          <p:cNvSpPr txBox="1"/>
          <p:nvPr/>
        </p:nvSpPr>
        <p:spPr>
          <a:xfrm>
            <a:off x="5457218" y="3169356"/>
            <a:ext cx="2791838" cy="307777"/>
          </a:xfrm>
          <a:prstGeom prst="rect">
            <a:avLst/>
          </a:prstGeom>
          <a:noFill/>
        </p:spPr>
        <p:txBody>
          <a:bodyPr wrap="square" rtlCol="0">
            <a:spAutoFit/>
          </a:bodyPr>
          <a:lstStyle/>
          <a:p>
            <a:r>
              <a:rPr lang="es-ES" dirty="0"/>
              <a:t>Inversión: </a:t>
            </a:r>
            <a:r>
              <a:rPr lang="es-ES" sz="1400" dirty="0">
                <a:latin typeface="+mn-lt"/>
              </a:rPr>
              <a:t>₡</a:t>
            </a:r>
            <a:r>
              <a:rPr lang="es-ES" dirty="0">
                <a:latin typeface="+mn-lt"/>
              </a:rPr>
              <a:t>12.565.600,00</a:t>
            </a:r>
            <a:endParaRPr lang="es-CR" dirty="0">
              <a:latin typeface="+mn-lt"/>
            </a:endParaRPr>
          </a:p>
        </p:txBody>
      </p:sp>
      <p:pic>
        <p:nvPicPr>
          <p:cNvPr id="7" name="Imagen 6"/>
          <p:cNvPicPr/>
          <p:nvPr/>
        </p:nvPicPr>
        <p:blipFill rotWithShape="1">
          <a:blip r:embed="rId2" cstate="print">
            <a:extLst>
              <a:ext uri="{28A0092B-C50C-407E-A947-70E740481C1C}">
                <a14:useLocalDpi xmlns:a14="http://schemas.microsoft.com/office/drawing/2010/main" val="0"/>
              </a:ext>
            </a:extLst>
          </a:blip>
          <a:srcRect b="23312"/>
          <a:stretch/>
        </p:blipFill>
        <p:spPr bwMode="auto">
          <a:xfrm>
            <a:off x="992220" y="1363470"/>
            <a:ext cx="4212074" cy="1710469"/>
          </a:xfrm>
          <a:prstGeom prst="rect">
            <a:avLst/>
          </a:prstGeom>
          <a:noFill/>
          <a:ln w="12700">
            <a:solidFill>
              <a:schemeClr val="tx1"/>
            </a:solidFill>
          </a:ln>
          <a:extLst>
            <a:ext uri="{53640926-AAD7-44D8-BBD7-CCE9431645EC}">
              <a14:shadowObscured xmlns:a14="http://schemas.microsoft.com/office/drawing/2010/main"/>
            </a:ext>
          </a:extLst>
        </p:spPr>
      </p:pic>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a:xfrm>
            <a:off x="992220" y="3073938"/>
            <a:ext cx="4212074" cy="1614793"/>
          </a:xfrm>
          <a:prstGeom prst="rect">
            <a:avLst/>
          </a:prstGeom>
          <a:noFill/>
          <a:ln w="12700">
            <a:solidFill>
              <a:schemeClr val="tx1"/>
            </a:solidFill>
          </a:ln>
        </p:spPr>
      </p:pic>
    </p:spTree>
    <p:extLst>
      <p:ext uri="{BB962C8B-B14F-4D97-AF65-F5344CB8AC3E}">
        <p14:creationId xmlns:p14="http://schemas.microsoft.com/office/powerpoint/2010/main" val="1390691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5158E1-6DBC-E5DF-0490-11C28D6720BA}"/>
              </a:ext>
            </a:extLst>
          </p:cNvPr>
          <p:cNvSpPr>
            <a:spLocks noGrp="1"/>
          </p:cNvSpPr>
          <p:nvPr>
            <p:ph type="title"/>
          </p:nvPr>
        </p:nvSpPr>
        <p:spPr>
          <a:xfrm>
            <a:off x="1460794" y="1953173"/>
            <a:ext cx="6222411" cy="1237153"/>
          </a:xfrm>
        </p:spPr>
        <p:txBody>
          <a:bodyPr/>
          <a:lstStyle/>
          <a:p>
            <a:pPr algn="ctr"/>
            <a:r>
              <a:rPr lang="es-CR" sz="3600" dirty="0"/>
              <a:t>PROYECTOS 2023</a:t>
            </a:r>
          </a:p>
        </p:txBody>
      </p:sp>
    </p:spTree>
    <p:extLst>
      <p:ext uri="{BB962C8B-B14F-4D97-AF65-F5344CB8AC3E}">
        <p14:creationId xmlns:p14="http://schemas.microsoft.com/office/powerpoint/2010/main" val="114592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905202" cy="1288316"/>
          </a:xfrm>
        </p:spPr>
        <p:txBody>
          <a:bodyPr/>
          <a:lstStyle/>
          <a:p>
            <a:pPr algn="ctr"/>
            <a:r>
              <a:rPr lang="es-CR" dirty="0">
                <a:latin typeface="+mn-lt"/>
              </a:rPr>
              <a:t>Licitación reducida: 2023LD-000004-0021500001</a:t>
            </a:r>
          </a:p>
        </p:txBody>
      </p:sp>
      <p:sp>
        <p:nvSpPr>
          <p:cNvPr id="3" name="Subtítulo 2"/>
          <p:cNvSpPr>
            <a:spLocks noGrp="1"/>
          </p:cNvSpPr>
          <p:nvPr>
            <p:ph type="subTitle" idx="1"/>
          </p:nvPr>
        </p:nvSpPr>
        <p:spPr>
          <a:xfrm flipH="1">
            <a:off x="4402910" y="1628992"/>
            <a:ext cx="3392160" cy="1482159"/>
          </a:xfrm>
        </p:spPr>
        <p:txBody>
          <a:bodyPr/>
          <a:lstStyle/>
          <a:p>
            <a:pPr algn="just"/>
            <a:r>
              <a:rPr lang="es-ES" dirty="0">
                <a:latin typeface="+mn-lt"/>
              </a:rPr>
              <a:t>       Nombre del proyecto: Rehabilitación de camino: C2-13-025, mediante la conformación de cunetas mecanizadas, ampliación de espaldones y conformación de material granular para la superficie de ruedo</a:t>
            </a:r>
          </a:p>
        </p:txBody>
      </p:sp>
      <p:sp>
        <p:nvSpPr>
          <p:cNvPr id="4" name="Subtítulo 2"/>
          <p:cNvSpPr txBox="1">
            <a:spLocks/>
          </p:cNvSpPr>
          <p:nvPr/>
        </p:nvSpPr>
        <p:spPr>
          <a:xfrm flipH="1">
            <a:off x="4698121" y="3189681"/>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Ȼ70.876.081,52</a:t>
            </a:r>
            <a:endParaRPr lang="es-CR" dirty="0">
              <a:latin typeface="+mn-lt"/>
            </a:endParaRPr>
          </a:p>
        </p:txBody>
      </p:sp>
      <p:sp>
        <p:nvSpPr>
          <p:cNvPr id="11" name="Subtítulo 2"/>
          <p:cNvSpPr txBox="1">
            <a:spLocks/>
          </p:cNvSpPr>
          <p:nvPr/>
        </p:nvSpPr>
        <p:spPr>
          <a:xfrm flipH="1">
            <a:off x="4698122" y="3940132"/>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de Upala</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Tree>
    <p:extLst>
      <p:ext uri="{BB962C8B-B14F-4D97-AF65-F5344CB8AC3E}">
        <p14:creationId xmlns:p14="http://schemas.microsoft.com/office/powerpoint/2010/main" val="2544055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989284" cy="963721"/>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Licitación reducida: 2023LD-000004-0021500001</a:t>
            </a:r>
            <a:endParaRPr lang="es-CR" dirty="0">
              <a:latin typeface="+mn-lt"/>
            </a:endParaRPr>
          </a:p>
        </p:txBody>
      </p:sp>
      <p:sp>
        <p:nvSpPr>
          <p:cNvPr id="3" name="Subtítulo 2"/>
          <p:cNvSpPr>
            <a:spLocks noGrp="1"/>
          </p:cNvSpPr>
          <p:nvPr>
            <p:ph type="subTitle" idx="1"/>
          </p:nvPr>
        </p:nvSpPr>
        <p:spPr>
          <a:xfrm flipH="1">
            <a:off x="2271686" y="1320649"/>
            <a:ext cx="4600627" cy="584789"/>
          </a:xfrm>
        </p:spPr>
        <p:txBody>
          <a:bodyPr/>
          <a:lstStyle/>
          <a:p>
            <a:pPr algn="l"/>
            <a:r>
              <a:rPr lang="es-CR" sz="1400" dirty="0">
                <a:latin typeface="+mn-lt"/>
              </a:rPr>
              <a:t>Camino C2-13-025: San José Puente Río Niño – Limite Frontera con Nicaragua, </a:t>
            </a:r>
            <a:r>
              <a:rPr lang="es-CR" sz="1400" dirty="0" err="1">
                <a:latin typeface="+mn-lt"/>
              </a:rPr>
              <a:t>Jomuza</a:t>
            </a:r>
            <a:endParaRPr lang="es-CR" sz="1400" dirty="0">
              <a:latin typeface="+mn-lt"/>
            </a:endParaRPr>
          </a:p>
        </p:txBody>
      </p:sp>
      <p:sp>
        <p:nvSpPr>
          <p:cNvPr id="4" name="Subtítulo 2"/>
          <p:cNvSpPr txBox="1">
            <a:spLocks/>
          </p:cNvSpPr>
          <p:nvPr/>
        </p:nvSpPr>
        <p:spPr>
          <a:xfrm flipH="1">
            <a:off x="2857803" y="1824326"/>
            <a:ext cx="3392157" cy="331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Ȼ70.876.081,52,00</a:t>
            </a:r>
            <a:endParaRPr lang="es-CR" dirty="0">
              <a:latin typeface="+mn-lt"/>
            </a:endParaRPr>
          </a:p>
        </p:txBody>
      </p:sp>
      <p:sp>
        <p:nvSpPr>
          <p:cNvPr id="11" name="Subtítulo 2"/>
          <p:cNvSpPr txBox="1">
            <a:spLocks/>
          </p:cNvSpPr>
          <p:nvPr/>
        </p:nvSpPr>
        <p:spPr>
          <a:xfrm flipH="1">
            <a:off x="3434024" y="2083987"/>
            <a:ext cx="2239714" cy="3251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de Upala</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6" name="Imagen 5" descr="Una carretera con árboles&#10;&#10;Descripción generada automáticamente">
            <a:extLst>
              <a:ext uri="{FF2B5EF4-FFF2-40B4-BE49-F238E27FC236}">
                <a16:creationId xmlns:a16="http://schemas.microsoft.com/office/drawing/2014/main" id="{97FCB9FB-A101-3BEB-99EB-4EE2989795F9}"/>
              </a:ext>
            </a:extLst>
          </p:cNvPr>
          <p:cNvPicPr>
            <a:picLocks noChangeAspect="1"/>
          </p:cNvPicPr>
          <p:nvPr/>
        </p:nvPicPr>
        <p:blipFill>
          <a:blip r:embed="rId2"/>
          <a:stretch>
            <a:fillRect/>
          </a:stretch>
        </p:blipFill>
        <p:spPr>
          <a:xfrm>
            <a:off x="398834" y="2409114"/>
            <a:ext cx="4057552" cy="2571750"/>
          </a:xfrm>
          <a:prstGeom prst="rect">
            <a:avLst/>
          </a:prstGeom>
        </p:spPr>
      </p:pic>
      <p:pic>
        <p:nvPicPr>
          <p:cNvPr id="14" name="Imagen 13" descr="Una camioneta vieja&#10;&#10;Descripción generada automáticamente con confianza media">
            <a:extLst>
              <a:ext uri="{FF2B5EF4-FFF2-40B4-BE49-F238E27FC236}">
                <a16:creationId xmlns:a16="http://schemas.microsoft.com/office/drawing/2014/main" id="{C3348BD6-9BEA-FDF4-086F-975CC702B526}"/>
              </a:ext>
            </a:extLst>
          </p:cNvPr>
          <p:cNvPicPr>
            <a:picLocks noChangeAspect="1"/>
          </p:cNvPicPr>
          <p:nvPr/>
        </p:nvPicPr>
        <p:blipFill>
          <a:blip r:embed="rId3"/>
          <a:stretch>
            <a:fillRect/>
          </a:stretch>
        </p:blipFill>
        <p:spPr>
          <a:xfrm>
            <a:off x="4687615" y="2409114"/>
            <a:ext cx="4057552" cy="2571750"/>
          </a:xfrm>
          <a:prstGeom prst="rect">
            <a:avLst/>
          </a:prstGeom>
        </p:spPr>
      </p:pic>
    </p:spTree>
    <p:extLst>
      <p:ext uri="{BB962C8B-B14F-4D97-AF65-F5344CB8AC3E}">
        <p14:creationId xmlns:p14="http://schemas.microsoft.com/office/powerpoint/2010/main" val="1040991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905202" cy="1288316"/>
          </a:xfrm>
        </p:spPr>
        <p:txBody>
          <a:bodyPr/>
          <a:lstStyle/>
          <a:p>
            <a:pPr algn="ctr"/>
            <a:r>
              <a:rPr lang="es-CR" dirty="0">
                <a:latin typeface="+mn-lt"/>
              </a:rPr>
              <a:t>Licitación reducida: 2023LD-000005-0021500001</a:t>
            </a:r>
          </a:p>
        </p:txBody>
      </p:sp>
      <p:sp>
        <p:nvSpPr>
          <p:cNvPr id="3" name="Subtítulo 2"/>
          <p:cNvSpPr>
            <a:spLocks noGrp="1"/>
          </p:cNvSpPr>
          <p:nvPr>
            <p:ph type="subTitle" idx="1"/>
          </p:nvPr>
        </p:nvSpPr>
        <p:spPr>
          <a:xfrm flipH="1">
            <a:off x="4402910" y="1628992"/>
            <a:ext cx="3392160" cy="1482159"/>
          </a:xfrm>
        </p:spPr>
        <p:txBody>
          <a:bodyPr/>
          <a:lstStyle/>
          <a:p>
            <a:pPr algn="just"/>
            <a:r>
              <a:rPr lang="es-ES" dirty="0">
                <a:latin typeface="+mn-lt"/>
              </a:rPr>
              <a:t>       Nombre del proyecto: Rehabilitación de los siguientes caminos: C2-13-180 y C2-13-011, mediante la conformación de cunetas mecanizadas, ampliación de espaldones y conformación de material granular para la superficie de ruedo</a:t>
            </a:r>
          </a:p>
        </p:txBody>
      </p:sp>
      <p:sp>
        <p:nvSpPr>
          <p:cNvPr id="4" name="Subtítulo 2"/>
          <p:cNvSpPr txBox="1">
            <a:spLocks/>
          </p:cNvSpPr>
          <p:nvPr/>
        </p:nvSpPr>
        <p:spPr>
          <a:xfrm flipH="1">
            <a:off x="4698121" y="3189681"/>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Ȼ78.206.247,16</a:t>
            </a:r>
            <a:endParaRPr lang="es-CR" dirty="0">
              <a:latin typeface="+mn-lt"/>
            </a:endParaRPr>
          </a:p>
        </p:txBody>
      </p:sp>
      <p:sp>
        <p:nvSpPr>
          <p:cNvPr id="11" name="Subtítulo 2"/>
          <p:cNvSpPr txBox="1">
            <a:spLocks/>
          </p:cNvSpPr>
          <p:nvPr/>
        </p:nvSpPr>
        <p:spPr>
          <a:xfrm flipH="1">
            <a:off x="4698122" y="3940132"/>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de Upala</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Tree>
    <p:extLst>
      <p:ext uri="{BB962C8B-B14F-4D97-AF65-F5344CB8AC3E}">
        <p14:creationId xmlns:p14="http://schemas.microsoft.com/office/powerpoint/2010/main" val="3527477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5" name="Google Shape;165;p27"/>
          <p:cNvSpPr txBox="1">
            <a:spLocks noGrp="1"/>
          </p:cNvSpPr>
          <p:nvPr>
            <p:ph type="title"/>
          </p:nvPr>
        </p:nvSpPr>
        <p:spPr>
          <a:xfrm>
            <a:off x="1099226" y="496110"/>
            <a:ext cx="5632314" cy="179961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CR" sz="2400" dirty="0">
                <a:latin typeface="+mj-lt"/>
              </a:rPr>
              <a:t>PROCESOS DE CONTRATACIÓN EJECUTADOS EN EL AÑO 2022</a:t>
            </a:r>
            <a:br>
              <a:rPr lang="es-CR" sz="2400" dirty="0">
                <a:latin typeface="+mj-lt"/>
              </a:rPr>
            </a:br>
            <a:r>
              <a:rPr lang="es-CR" sz="2400" dirty="0">
                <a:latin typeface="+mj-lt"/>
              </a:rPr>
              <a:t> GESTIÓN VIAL.</a:t>
            </a:r>
            <a:endParaRPr sz="2400" dirty="0">
              <a:latin typeface="+mj-lt"/>
            </a:endParaRPr>
          </a:p>
        </p:txBody>
      </p:sp>
      <p:sp>
        <p:nvSpPr>
          <p:cNvPr id="167" name="Google Shape;167;p27"/>
          <p:cNvSpPr/>
          <p:nvPr/>
        </p:nvSpPr>
        <p:spPr>
          <a:xfrm>
            <a:off x="0" y="1577400"/>
            <a:ext cx="362100" cy="1988700"/>
          </a:xfrm>
          <a:prstGeom prst="rect">
            <a:avLst/>
          </a:prstGeom>
          <a:solidFill>
            <a:srgbClr val="CFC3AC">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27" name="image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0" y="496110"/>
            <a:ext cx="304800" cy="34329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352146" y="2571750"/>
            <a:ext cx="3424135" cy="1384995"/>
          </a:xfrm>
          <a:prstGeom prst="rect">
            <a:avLst/>
          </a:prstGeom>
          <a:noFill/>
        </p:spPr>
        <p:txBody>
          <a:bodyPr wrap="square" rtlCol="0">
            <a:spAutoFit/>
          </a:bodyPr>
          <a:lstStyle/>
          <a:p>
            <a:pPr marL="285750" indent="-285750">
              <a:buFont typeface="Wingdings" panose="05000000000000000000" pitchFamily="2" charset="2"/>
              <a:buChar char="Ø"/>
            </a:pPr>
            <a:r>
              <a:rPr lang="es-ES" dirty="0"/>
              <a:t>CONTRATACIONES 2020</a:t>
            </a:r>
          </a:p>
          <a:p>
            <a:pPr marL="285750" indent="-285750">
              <a:buFont typeface="Wingdings" panose="05000000000000000000" pitchFamily="2" charset="2"/>
              <a:buChar char="Ø"/>
            </a:pPr>
            <a:r>
              <a:rPr lang="es-ES" dirty="0"/>
              <a:t>CONTRATACIONES 2021</a:t>
            </a:r>
          </a:p>
          <a:p>
            <a:pPr marL="285750" indent="-285750">
              <a:buFont typeface="Wingdings" panose="05000000000000000000" pitchFamily="2" charset="2"/>
              <a:buChar char="Ø"/>
            </a:pPr>
            <a:r>
              <a:rPr lang="es-ES" dirty="0"/>
              <a:t>CONTRATACIONES 2022</a:t>
            </a:r>
          </a:p>
          <a:p>
            <a:pPr marL="285750" indent="-285750">
              <a:buFont typeface="Wingdings" panose="05000000000000000000" pitchFamily="2" charset="2"/>
              <a:buChar char="Ø"/>
            </a:pPr>
            <a:r>
              <a:rPr lang="es-ES" dirty="0"/>
              <a:t>CONTRATACIONES 2023</a:t>
            </a:r>
          </a:p>
          <a:p>
            <a:pPr marL="285750" indent="-285750">
              <a:buFont typeface="Wingdings" panose="05000000000000000000" pitchFamily="2" charset="2"/>
              <a:buChar char="Ø"/>
            </a:pPr>
            <a:endParaRPr lang="es-ES" dirty="0"/>
          </a:p>
          <a:p>
            <a:pPr marL="285750" indent="-285750">
              <a:buFont typeface="Wingdings" panose="05000000000000000000" pitchFamily="2" charset="2"/>
              <a:buChar char="Ø"/>
            </a:pPr>
            <a:endParaRPr lang="es-C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7357" y="273963"/>
            <a:ext cx="4989284" cy="963721"/>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Licitación reducida: 2023LD-000005-0021500001</a:t>
            </a:r>
            <a:endParaRPr lang="es-CR" dirty="0">
              <a:latin typeface="+mn-lt"/>
            </a:endParaRPr>
          </a:p>
        </p:txBody>
      </p:sp>
      <p:sp>
        <p:nvSpPr>
          <p:cNvPr id="3" name="Subtítulo 2"/>
          <p:cNvSpPr>
            <a:spLocks noGrp="1"/>
          </p:cNvSpPr>
          <p:nvPr>
            <p:ph type="subTitle" idx="1"/>
          </p:nvPr>
        </p:nvSpPr>
        <p:spPr>
          <a:xfrm flipH="1">
            <a:off x="1876822" y="1320651"/>
            <a:ext cx="5390355" cy="424068"/>
          </a:xfrm>
        </p:spPr>
        <p:txBody>
          <a:bodyPr/>
          <a:lstStyle/>
          <a:p>
            <a:pPr algn="l"/>
            <a:r>
              <a:rPr lang="es-CR" sz="1400" dirty="0">
                <a:latin typeface="+mn-lt"/>
              </a:rPr>
              <a:t>Camino C2-13-180: San José Puente Río Niño – Fin de camino</a:t>
            </a:r>
          </a:p>
        </p:txBody>
      </p:sp>
      <p:sp>
        <p:nvSpPr>
          <p:cNvPr id="4" name="Subtítulo 2"/>
          <p:cNvSpPr txBox="1">
            <a:spLocks/>
          </p:cNvSpPr>
          <p:nvPr/>
        </p:nvSpPr>
        <p:spPr>
          <a:xfrm flipH="1">
            <a:off x="2857803" y="1824326"/>
            <a:ext cx="3392157" cy="331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Ȼ14.146.452,76</a:t>
            </a:r>
            <a:endParaRPr lang="es-CR" dirty="0">
              <a:latin typeface="+mn-lt"/>
            </a:endParaRPr>
          </a:p>
        </p:txBody>
      </p:sp>
      <p:sp>
        <p:nvSpPr>
          <p:cNvPr id="11" name="Subtítulo 2"/>
          <p:cNvSpPr txBox="1">
            <a:spLocks/>
          </p:cNvSpPr>
          <p:nvPr/>
        </p:nvSpPr>
        <p:spPr>
          <a:xfrm flipH="1">
            <a:off x="3434024" y="2083987"/>
            <a:ext cx="2239714" cy="3251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de Upala</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12" name="Imagen 11" descr="Un campo abierto&#10;&#10;Descripción generada automáticamente">
            <a:extLst>
              <a:ext uri="{FF2B5EF4-FFF2-40B4-BE49-F238E27FC236}">
                <a16:creationId xmlns:a16="http://schemas.microsoft.com/office/drawing/2014/main" id="{17FAD005-112F-A354-99BB-848A49A7DEF7}"/>
              </a:ext>
            </a:extLst>
          </p:cNvPr>
          <p:cNvPicPr>
            <a:picLocks noChangeAspect="1"/>
          </p:cNvPicPr>
          <p:nvPr/>
        </p:nvPicPr>
        <p:blipFill>
          <a:blip r:embed="rId2"/>
          <a:stretch>
            <a:fillRect/>
          </a:stretch>
        </p:blipFill>
        <p:spPr>
          <a:xfrm>
            <a:off x="398834" y="2500542"/>
            <a:ext cx="4173166" cy="2544119"/>
          </a:xfrm>
          <a:prstGeom prst="rect">
            <a:avLst/>
          </a:prstGeom>
        </p:spPr>
      </p:pic>
      <p:pic>
        <p:nvPicPr>
          <p:cNvPr id="15" name="Imagen 14">
            <a:extLst>
              <a:ext uri="{FF2B5EF4-FFF2-40B4-BE49-F238E27FC236}">
                <a16:creationId xmlns:a16="http://schemas.microsoft.com/office/drawing/2014/main" id="{427E3942-B3E7-0870-1BED-DEFFC0474C0A}"/>
              </a:ext>
            </a:extLst>
          </p:cNvPr>
          <p:cNvPicPr>
            <a:picLocks noChangeAspect="1"/>
          </p:cNvPicPr>
          <p:nvPr/>
        </p:nvPicPr>
        <p:blipFill>
          <a:blip r:embed="rId3"/>
          <a:stretch>
            <a:fillRect/>
          </a:stretch>
        </p:blipFill>
        <p:spPr>
          <a:xfrm>
            <a:off x="4929352" y="2500542"/>
            <a:ext cx="3815814" cy="2544119"/>
          </a:xfrm>
          <a:prstGeom prst="rect">
            <a:avLst/>
          </a:prstGeom>
        </p:spPr>
      </p:pic>
    </p:spTree>
    <p:extLst>
      <p:ext uri="{BB962C8B-B14F-4D97-AF65-F5344CB8AC3E}">
        <p14:creationId xmlns:p14="http://schemas.microsoft.com/office/powerpoint/2010/main" val="1749548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7357" y="273963"/>
            <a:ext cx="4989284" cy="963721"/>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Licitación reducida: 2023LD-000005-0021500001</a:t>
            </a:r>
            <a:endParaRPr lang="es-CR" dirty="0">
              <a:latin typeface="+mn-lt"/>
            </a:endParaRPr>
          </a:p>
        </p:txBody>
      </p:sp>
      <p:sp>
        <p:nvSpPr>
          <p:cNvPr id="3" name="Subtítulo 2"/>
          <p:cNvSpPr>
            <a:spLocks noGrp="1"/>
          </p:cNvSpPr>
          <p:nvPr>
            <p:ph type="subTitle" idx="1"/>
          </p:nvPr>
        </p:nvSpPr>
        <p:spPr>
          <a:xfrm flipH="1">
            <a:off x="2204906" y="1329113"/>
            <a:ext cx="4734185" cy="424068"/>
          </a:xfrm>
        </p:spPr>
        <p:txBody>
          <a:bodyPr/>
          <a:lstStyle/>
          <a:p>
            <a:pPr algn="l"/>
            <a:r>
              <a:rPr lang="es-CR" sz="1400" dirty="0">
                <a:latin typeface="+mn-lt"/>
              </a:rPr>
              <a:t>Camino C2-13-011: San José Iglesia – México </a:t>
            </a:r>
            <a:r>
              <a:rPr lang="es-CR" sz="1400" dirty="0" err="1">
                <a:latin typeface="+mn-lt"/>
              </a:rPr>
              <a:t>Ebais</a:t>
            </a:r>
            <a:endParaRPr lang="es-CR" sz="1400" dirty="0">
              <a:latin typeface="+mn-lt"/>
            </a:endParaRPr>
          </a:p>
        </p:txBody>
      </p:sp>
      <p:sp>
        <p:nvSpPr>
          <p:cNvPr id="4" name="Subtítulo 2"/>
          <p:cNvSpPr txBox="1">
            <a:spLocks/>
          </p:cNvSpPr>
          <p:nvPr/>
        </p:nvSpPr>
        <p:spPr>
          <a:xfrm flipH="1">
            <a:off x="2857803" y="1824326"/>
            <a:ext cx="3392157" cy="331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Ȼ64.059.794,4</a:t>
            </a:r>
            <a:endParaRPr lang="es-CR" dirty="0">
              <a:latin typeface="+mn-lt"/>
            </a:endParaRPr>
          </a:p>
        </p:txBody>
      </p:sp>
      <p:sp>
        <p:nvSpPr>
          <p:cNvPr id="11" name="Subtítulo 2"/>
          <p:cNvSpPr txBox="1">
            <a:spLocks/>
          </p:cNvSpPr>
          <p:nvPr/>
        </p:nvSpPr>
        <p:spPr>
          <a:xfrm flipH="1">
            <a:off x="3434024" y="2083987"/>
            <a:ext cx="2239714" cy="3251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de Upala</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6" name="Imagen 5" descr="Una carretera con arboles a los lados&#10;&#10;Descripción generada automáticamente">
            <a:extLst>
              <a:ext uri="{FF2B5EF4-FFF2-40B4-BE49-F238E27FC236}">
                <a16:creationId xmlns:a16="http://schemas.microsoft.com/office/drawing/2014/main" id="{7851FF77-69A1-BB1F-DCF9-573B869E1F19}"/>
              </a:ext>
            </a:extLst>
          </p:cNvPr>
          <p:cNvPicPr>
            <a:picLocks noChangeAspect="1"/>
          </p:cNvPicPr>
          <p:nvPr/>
        </p:nvPicPr>
        <p:blipFill>
          <a:blip r:embed="rId2"/>
          <a:stretch>
            <a:fillRect/>
          </a:stretch>
        </p:blipFill>
        <p:spPr>
          <a:xfrm>
            <a:off x="398834" y="2490952"/>
            <a:ext cx="4173166" cy="2555522"/>
          </a:xfrm>
          <a:prstGeom prst="rect">
            <a:avLst/>
          </a:prstGeom>
        </p:spPr>
      </p:pic>
      <p:pic>
        <p:nvPicPr>
          <p:cNvPr id="14" name="Imagen 13" descr="Una carretera con pasto a un costado&#10;&#10;Descripción generada automáticamente">
            <a:extLst>
              <a:ext uri="{FF2B5EF4-FFF2-40B4-BE49-F238E27FC236}">
                <a16:creationId xmlns:a16="http://schemas.microsoft.com/office/drawing/2014/main" id="{28977240-1416-70CF-A86D-AEECC8F2B60E}"/>
              </a:ext>
            </a:extLst>
          </p:cNvPr>
          <p:cNvPicPr>
            <a:picLocks noChangeAspect="1"/>
          </p:cNvPicPr>
          <p:nvPr/>
        </p:nvPicPr>
        <p:blipFill>
          <a:blip r:embed="rId3"/>
          <a:stretch>
            <a:fillRect/>
          </a:stretch>
        </p:blipFill>
        <p:spPr>
          <a:xfrm>
            <a:off x="4792717" y="2490953"/>
            <a:ext cx="3980286" cy="2555522"/>
          </a:xfrm>
          <a:prstGeom prst="rect">
            <a:avLst/>
          </a:prstGeom>
        </p:spPr>
      </p:pic>
    </p:spTree>
    <p:extLst>
      <p:ext uri="{BB962C8B-B14F-4D97-AF65-F5344CB8AC3E}">
        <p14:creationId xmlns:p14="http://schemas.microsoft.com/office/powerpoint/2010/main" val="1122085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905202" cy="1074292"/>
          </a:xfrm>
        </p:spPr>
        <p:txBody>
          <a:bodyPr/>
          <a:lstStyle/>
          <a:p>
            <a:pPr algn="ctr"/>
            <a:r>
              <a:rPr lang="es-CR" dirty="0">
                <a:latin typeface="+mn-lt"/>
              </a:rPr>
              <a:t>Licitación reducida: 2023LD-000007-0021500001</a:t>
            </a:r>
          </a:p>
        </p:txBody>
      </p:sp>
      <p:sp>
        <p:nvSpPr>
          <p:cNvPr id="3" name="Subtítulo 2"/>
          <p:cNvSpPr>
            <a:spLocks noGrp="1"/>
          </p:cNvSpPr>
          <p:nvPr>
            <p:ph type="subTitle" idx="1"/>
          </p:nvPr>
        </p:nvSpPr>
        <p:spPr>
          <a:xfrm flipH="1">
            <a:off x="4402910" y="1628992"/>
            <a:ext cx="3392160" cy="1482159"/>
          </a:xfrm>
        </p:spPr>
        <p:txBody>
          <a:bodyPr/>
          <a:lstStyle/>
          <a:p>
            <a:pPr algn="just"/>
            <a:r>
              <a:rPr lang="es-ES" dirty="0">
                <a:latin typeface="+mn-lt"/>
              </a:rPr>
              <a:t>       Nombre del proyecto: Rehabilitación de los siguientes caminos: C2-13-093, C2-13-068, C2-13-009 y C2-13-187, mediante la conformación de cunetas mecanizadas, ampliación de espaldones y conformación de material granular para la superficie de ruedo</a:t>
            </a:r>
          </a:p>
        </p:txBody>
      </p:sp>
      <p:sp>
        <p:nvSpPr>
          <p:cNvPr id="4" name="Subtítulo 2"/>
          <p:cNvSpPr txBox="1">
            <a:spLocks/>
          </p:cNvSpPr>
          <p:nvPr/>
        </p:nvSpPr>
        <p:spPr>
          <a:xfrm flipH="1">
            <a:off x="4698121" y="3189681"/>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Ȼ71.596.583,73</a:t>
            </a:r>
            <a:endParaRPr lang="es-CR" dirty="0">
              <a:latin typeface="+mn-lt"/>
            </a:endParaRPr>
          </a:p>
        </p:txBody>
      </p:sp>
      <p:sp>
        <p:nvSpPr>
          <p:cNvPr id="11" name="Subtítulo 2"/>
          <p:cNvSpPr txBox="1">
            <a:spLocks/>
          </p:cNvSpPr>
          <p:nvPr/>
        </p:nvSpPr>
        <p:spPr>
          <a:xfrm flipH="1">
            <a:off x="4698122" y="3940132"/>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de Upala</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Tree>
    <p:extLst>
      <p:ext uri="{BB962C8B-B14F-4D97-AF65-F5344CB8AC3E}">
        <p14:creationId xmlns:p14="http://schemas.microsoft.com/office/powerpoint/2010/main" val="2076653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7357" y="273963"/>
            <a:ext cx="4989284" cy="963721"/>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Licitación reducida: 2023LD-000007-0021500001</a:t>
            </a:r>
            <a:endParaRPr lang="es-CR" dirty="0">
              <a:latin typeface="+mn-lt"/>
            </a:endParaRPr>
          </a:p>
        </p:txBody>
      </p:sp>
      <p:sp>
        <p:nvSpPr>
          <p:cNvPr id="3" name="Subtítulo 2"/>
          <p:cNvSpPr>
            <a:spLocks noGrp="1"/>
          </p:cNvSpPr>
          <p:nvPr>
            <p:ph type="subTitle" idx="1"/>
          </p:nvPr>
        </p:nvSpPr>
        <p:spPr>
          <a:xfrm flipH="1">
            <a:off x="2549472" y="1318971"/>
            <a:ext cx="4045054" cy="424068"/>
          </a:xfrm>
        </p:spPr>
        <p:txBody>
          <a:bodyPr/>
          <a:lstStyle/>
          <a:p>
            <a:pPr algn="l"/>
            <a:r>
              <a:rPr lang="es-CR" sz="1400" dirty="0">
                <a:latin typeface="+mn-lt"/>
              </a:rPr>
              <a:t>Camino C2-13-093: </a:t>
            </a:r>
            <a:r>
              <a:rPr lang="es-CR" sz="1400" dirty="0" err="1">
                <a:latin typeface="+mn-lt"/>
              </a:rPr>
              <a:t>Popoyoapa</a:t>
            </a:r>
            <a:r>
              <a:rPr lang="es-CR" sz="1400" dirty="0">
                <a:latin typeface="+mn-lt"/>
              </a:rPr>
              <a:t> – Caño Blanco</a:t>
            </a:r>
          </a:p>
        </p:txBody>
      </p:sp>
      <p:sp>
        <p:nvSpPr>
          <p:cNvPr id="4" name="Subtítulo 2"/>
          <p:cNvSpPr txBox="1">
            <a:spLocks/>
          </p:cNvSpPr>
          <p:nvPr/>
        </p:nvSpPr>
        <p:spPr>
          <a:xfrm flipH="1">
            <a:off x="2994437" y="1824326"/>
            <a:ext cx="3392157" cy="331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Ȼ18.682.419,99</a:t>
            </a:r>
            <a:endParaRPr lang="es-CR" dirty="0">
              <a:latin typeface="+mn-lt"/>
            </a:endParaRPr>
          </a:p>
        </p:txBody>
      </p:sp>
      <p:sp>
        <p:nvSpPr>
          <p:cNvPr id="11" name="Subtítulo 2"/>
          <p:cNvSpPr txBox="1">
            <a:spLocks/>
          </p:cNvSpPr>
          <p:nvPr/>
        </p:nvSpPr>
        <p:spPr>
          <a:xfrm flipH="1">
            <a:off x="3434024" y="2083987"/>
            <a:ext cx="2239714" cy="3251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de Upala</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6" name="Imagen 5" descr="Una carretera con arboles a los lados&#10;&#10;Descripción generada automáticamente">
            <a:extLst>
              <a:ext uri="{FF2B5EF4-FFF2-40B4-BE49-F238E27FC236}">
                <a16:creationId xmlns:a16="http://schemas.microsoft.com/office/drawing/2014/main" id="{7851FF77-69A1-BB1F-DCF9-573B869E1F19}"/>
              </a:ext>
            </a:extLst>
          </p:cNvPr>
          <p:cNvPicPr>
            <a:picLocks noChangeAspect="1"/>
          </p:cNvPicPr>
          <p:nvPr/>
        </p:nvPicPr>
        <p:blipFill>
          <a:blip r:embed="rId2"/>
          <a:stretch>
            <a:fillRect/>
          </a:stretch>
        </p:blipFill>
        <p:spPr>
          <a:xfrm>
            <a:off x="398834" y="2490952"/>
            <a:ext cx="4173166" cy="2555522"/>
          </a:xfrm>
          <a:prstGeom prst="rect">
            <a:avLst/>
          </a:prstGeom>
        </p:spPr>
      </p:pic>
      <p:pic>
        <p:nvPicPr>
          <p:cNvPr id="14" name="Imagen 13" descr="Una carretera con pasto a un costado&#10;&#10;Descripción generada automáticamente">
            <a:extLst>
              <a:ext uri="{FF2B5EF4-FFF2-40B4-BE49-F238E27FC236}">
                <a16:creationId xmlns:a16="http://schemas.microsoft.com/office/drawing/2014/main" id="{28977240-1416-70CF-A86D-AEECC8F2B60E}"/>
              </a:ext>
            </a:extLst>
          </p:cNvPr>
          <p:cNvPicPr>
            <a:picLocks noChangeAspect="1"/>
          </p:cNvPicPr>
          <p:nvPr/>
        </p:nvPicPr>
        <p:blipFill>
          <a:blip r:embed="rId3"/>
          <a:stretch>
            <a:fillRect/>
          </a:stretch>
        </p:blipFill>
        <p:spPr>
          <a:xfrm>
            <a:off x="4792717" y="2490953"/>
            <a:ext cx="3980286" cy="2555522"/>
          </a:xfrm>
          <a:prstGeom prst="rect">
            <a:avLst/>
          </a:prstGeom>
        </p:spPr>
      </p:pic>
    </p:spTree>
    <p:extLst>
      <p:ext uri="{BB962C8B-B14F-4D97-AF65-F5344CB8AC3E}">
        <p14:creationId xmlns:p14="http://schemas.microsoft.com/office/powerpoint/2010/main" val="1718850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7357" y="273963"/>
            <a:ext cx="4989284" cy="963721"/>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Licitación reducida: 2023LD-000007-0021500001</a:t>
            </a:r>
            <a:endParaRPr lang="es-CR" dirty="0">
              <a:latin typeface="+mn-lt"/>
            </a:endParaRPr>
          </a:p>
        </p:txBody>
      </p:sp>
      <p:sp>
        <p:nvSpPr>
          <p:cNvPr id="3" name="Subtítulo 2"/>
          <p:cNvSpPr>
            <a:spLocks noGrp="1"/>
          </p:cNvSpPr>
          <p:nvPr>
            <p:ph type="subTitle" idx="1"/>
          </p:nvPr>
        </p:nvSpPr>
        <p:spPr>
          <a:xfrm flipH="1">
            <a:off x="2549472" y="1318971"/>
            <a:ext cx="4173166" cy="424068"/>
          </a:xfrm>
        </p:spPr>
        <p:txBody>
          <a:bodyPr/>
          <a:lstStyle/>
          <a:p>
            <a:pPr algn="l"/>
            <a:r>
              <a:rPr lang="es-CR" sz="1400" dirty="0">
                <a:latin typeface="+mn-lt"/>
              </a:rPr>
              <a:t>Camino C2-13-068: Villa Nueva – Fin de camino</a:t>
            </a:r>
          </a:p>
        </p:txBody>
      </p:sp>
      <p:sp>
        <p:nvSpPr>
          <p:cNvPr id="4" name="Subtítulo 2"/>
          <p:cNvSpPr txBox="1">
            <a:spLocks/>
          </p:cNvSpPr>
          <p:nvPr/>
        </p:nvSpPr>
        <p:spPr>
          <a:xfrm flipH="1">
            <a:off x="2994437" y="1824326"/>
            <a:ext cx="3392157" cy="331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Ȼ15.541.788,09</a:t>
            </a:r>
            <a:endParaRPr lang="es-CR" dirty="0">
              <a:latin typeface="+mn-lt"/>
            </a:endParaRPr>
          </a:p>
        </p:txBody>
      </p:sp>
      <p:sp>
        <p:nvSpPr>
          <p:cNvPr id="11" name="Subtítulo 2"/>
          <p:cNvSpPr txBox="1">
            <a:spLocks/>
          </p:cNvSpPr>
          <p:nvPr/>
        </p:nvSpPr>
        <p:spPr>
          <a:xfrm flipH="1">
            <a:off x="3434024" y="2083987"/>
            <a:ext cx="2239714" cy="3251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de Upala</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12" name="Imagen 11" descr="Vista de un camino&#10;&#10;Descripción generada automáticamente">
            <a:extLst>
              <a:ext uri="{FF2B5EF4-FFF2-40B4-BE49-F238E27FC236}">
                <a16:creationId xmlns:a16="http://schemas.microsoft.com/office/drawing/2014/main" id="{E42FB632-FB23-CE84-5EB1-2ABDA07EEB0D}"/>
              </a:ext>
            </a:extLst>
          </p:cNvPr>
          <p:cNvPicPr>
            <a:picLocks noChangeAspect="1"/>
          </p:cNvPicPr>
          <p:nvPr/>
        </p:nvPicPr>
        <p:blipFill>
          <a:blip r:embed="rId2"/>
          <a:stretch>
            <a:fillRect/>
          </a:stretch>
        </p:blipFill>
        <p:spPr>
          <a:xfrm>
            <a:off x="398833" y="2409114"/>
            <a:ext cx="4036533" cy="2636063"/>
          </a:xfrm>
          <a:prstGeom prst="rect">
            <a:avLst/>
          </a:prstGeom>
        </p:spPr>
      </p:pic>
      <p:pic>
        <p:nvPicPr>
          <p:cNvPr id="15" name="Imagen 14" descr="Un camino de tierra&#10;&#10;Descripción generada automáticamente">
            <a:extLst>
              <a:ext uri="{FF2B5EF4-FFF2-40B4-BE49-F238E27FC236}">
                <a16:creationId xmlns:a16="http://schemas.microsoft.com/office/drawing/2014/main" id="{6968B26F-CC7A-18F8-844A-CF2DDA79340A}"/>
              </a:ext>
            </a:extLst>
          </p:cNvPr>
          <p:cNvPicPr>
            <a:picLocks noChangeAspect="1"/>
          </p:cNvPicPr>
          <p:nvPr/>
        </p:nvPicPr>
        <p:blipFill>
          <a:blip r:embed="rId3"/>
          <a:stretch>
            <a:fillRect/>
          </a:stretch>
        </p:blipFill>
        <p:spPr>
          <a:xfrm>
            <a:off x="4708633" y="2408763"/>
            <a:ext cx="4036533" cy="2636414"/>
          </a:xfrm>
          <a:prstGeom prst="rect">
            <a:avLst/>
          </a:prstGeom>
        </p:spPr>
      </p:pic>
    </p:spTree>
    <p:extLst>
      <p:ext uri="{BB962C8B-B14F-4D97-AF65-F5344CB8AC3E}">
        <p14:creationId xmlns:p14="http://schemas.microsoft.com/office/powerpoint/2010/main" val="2726368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7357" y="273963"/>
            <a:ext cx="4989284" cy="963721"/>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Licitación reducida: 2023LD-000007-0021500001</a:t>
            </a:r>
            <a:endParaRPr lang="es-CR" dirty="0">
              <a:latin typeface="+mn-lt"/>
            </a:endParaRPr>
          </a:p>
        </p:txBody>
      </p:sp>
      <p:sp>
        <p:nvSpPr>
          <p:cNvPr id="3" name="Subtítulo 2"/>
          <p:cNvSpPr>
            <a:spLocks noGrp="1"/>
          </p:cNvSpPr>
          <p:nvPr>
            <p:ph type="subTitle" idx="1"/>
          </p:nvPr>
        </p:nvSpPr>
        <p:spPr>
          <a:xfrm flipH="1">
            <a:off x="3074906" y="1311297"/>
            <a:ext cx="2957949" cy="424068"/>
          </a:xfrm>
        </p:spPr>
        <p:txBody>
          <a:bodyPr/>
          <a:lstStyle/>
          <a:p>
            <a:pPr algn="l"/>
            <a:r>
              <a:rPr lang="es-CR" sz="1400" dirty="0">
                <a:latin typeface="+mn-lt"/>
              </a:rPr>
              <a:t>Camino C2-13-009: Cartago Sur </a:t>
            </a:r>
          </a:p>
        </p:txBody>
      </p:sp>
      <p:sp>
        <p:nvSpPr>
          <p:cNvPr id="4" name="Subtítulo 2"/>
          <p:cNvSpPr txBox="1">
            <a:spLocks/>
          </p:cNvSpPr>
          <p:nvPr/>
        </p:nvSpPr>
        <p:spPr>
          <a:xfrm flipH="1">
            <a:off x="2994437" y="1824326"/>
            <a:ext cx="3392157" cy="331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Ȼ19.104.128,06</a:t>
            </a:r>
            <a:endParaRPr lang="es-CR" dirty="0">
              <a:latin typeface="+mn-lt"/>
            </a:endParaRPr>
          </a:p>
        </p:txBody>
      </p:sp>
      <p:sp>
        <p:nvSpPr>
          <p:cNvPr id="11" name="Subtítulo 2"/>
          <p:cNvSpPr txBox="1">
            <a:spLocks/>
          </p:cNvSpPr>
          <p:nvPr/>
        </p:nvSpPr>
        <p:spPr>
          <a:xfrm flipH="1">
            <a:off x="3434024" y="2083987"/>
            <a:ext cx="2239714" cy="3251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de Upala</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6" name="Imagen 5" descr="Un camino de tierra&#10;&#10;Descripción generada automáticamente con confianza media">
            <a:extLst>
              <a:ext uri="{FF2B5EF4-FFF2-40B4-BE49-F238E27FC236}">
                <a16:creationId xmlns:a16="http://schemas.microsoft.com/office/drawing/2014/main" id="{9C58480D-AF02-3F27-5D71-38F23B95F70F}"/>
              </a:ext>
            </a:extLst>
          </p:cNvPr>
          <p:cNvPicPr>
            <a:picLocks noChangeAspect="1"/>
          </p:cNvPicPr>
          <p:nvPr/>
        </p:nvPicPr>
        <p:blipFill>
          <a:blip r:embed="rId2"/>
          <a:stretch>
            <a:fillRect/>
          </a:stretch>
        </p:blipFill>
        <p:spPr>
          <a:xfrm>
            <a:off x="398833" y="2409114"/>
            <a:ext cx="4173167" cy="2571750"/>
          </a:xfrm>
          <a:prstGeom prst="rect">
            <a:avLst/>
          </a:prstGeom>
        </p:spPr>
      </p:pic>
      <p:pic>
        <p:nvPicPr>
          <p:cNvPr id="14" name="Imagen 13" descr="Vista de una calle&#10;&#10;Descripción generada automáticamente">
            <a:extLst>
              <a:ext uri="{FF2B5EF4-FFF2-40B4-BE49-F238E27FC236}">
                <a16:creationId xmlns:a16="http://schemas.microsoft.com/office/drawing/2014/main" id="{B7BC4DEE-15FC-F091-4630-3345D586FBAF}"/>
              </a:ext>
            </a:extLst>
          </p:cNvPr>
          <p:cNvPicPr>
            <a:picLocks noChangeAspect="1"/>
          </p:cNvPicPr>
          <p:nvPr/>
        </p:nvPicPr>
        <p:blipFill>
          <a:blip r:embed="rId3"/>
          <a:stretch>
            <a:fillRect/>
          </a:stretch>
        </p:blipFill>
        <p:spPr>
          <a:xfrm>
            <a:off x="4813739" y="2409112"/>
            <a:ext cx="3931428" cy="2571751"/>
          </a:xfrm>
          <a:prstGeom prst="rect">
            <a:avLst/>
          </a:prstGeom>
        </p:spPr>
      </p:pic>
    </p:spTree>
    <p:extLst>
      <p:ext uri="{BB962C8B-B14F-4D97-AF65-F5344CB8AC3E}">
        <p14:creationId xmlns:p14="http://schemas.microsoft.com/office/powerpoint/2010/main" val="2091833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7357" y="273963"/>
            <a:ext cx="4989284" cy="963721"/>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Licitación reducida: 2023LD-000007-0021500001</a:t>
            </a:r>
            <a:endParaRPr lang="es-CR" dirty="0">
              <a:latin typeface="+mn-lt"/>
            </a:endParaRPr>
          </a:p>
        </p:txBody>
      </p:sp>
      <p:sp>
        <p:nvSpPr>
          <p:cNvPr id="3" name="Subtítulo 2"/>
          <p:cNvSpPr>
            <a:spLocks noGrp="1"/>
          </p:cNvSpPr>
          <p:nvPr>
            <p:ph type="subTitle" idx="1"/>
          </p:nvPr>
        </p:nvSpPr>
        <p:spPr>
          <a:xfrm flipH="1">
            <a:off x="2228782" y="1333475"/>
            <a:ext cx="4650197" cy="424068"/>
          </a:xfrm>
        </p:spPr>
        <p:txBody>
          <a:bodyPr/>
          <a:lstStyle/>
          <a:p>
            <a:pPr algn="l"/>
            <a:r>
              <a:rPr lang="es-CR" sz="1400" dirty="0">
                <a:latin typeface="+mn-lt"/>
              </a:rPr>
              <a:t>Camino C2-13-187: Cuatro Bocas – San Pedro Plaza </a:t>
            </a:r>
          </a:p>
        </p:txBody>
      </p:sp>
      <p:sp>
        <p:nvSpPr>
          <p:cNvPr id="4" name="Subtítulo 2"/>
          <p:cNvSpPr txBox="1">
            <a:spLocks/>
          </p:cNvSpPr>
          <p:nvPr/>
        </p:nvSpPr>
        <p:spPr>
          <a:xfrm flipH="1">
            <a:off x="2994437" y="1824326"/>
            <a:ext cx="3392157" cy="331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Ȼ18.268.247,58</a:t>
            </a:r>
            <a:endParaRPr lang="es-CR" dirty="0">
              <a:latin typeface="+mn-lt"/>
            </a:endParaRPr>
          </a:p>
        </p:txBody>
      </p:sp>
      <p:sp>
        <p:nvSpPr>
          <p:cNvPr id="11" name="Subtítulo 2"/>
          <p:cNvSpPr txBox="1">
            <a:spLocks/>
          </p:cNvSpPr>
          <p:nvPr/>
        </p:nvSpPr>
        <p:spPr>
          <a:xfrm flipH="1">
            <a:off x="3434024" y="2083987"/>
            <a:ext cx="2239714" cy="3251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de Upala</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12" name="Imagen 11" descr="Un camino de tierra&#10;&#10;Descripción generada automáticamente">
            <a:extLst>
              <a:ext uri="{FF2B5EF4-FFF2-40B4-BE49-F238E27FC236}">
                <a16:creationId xmlns:a16="http://schemas.microsoft.com/office/drawing/2014/main" id="{23B31615-A280-3CA2-2F9B-5C3238C269B1}"/>
              </a:ext>
            </a:extLst>
          </p:cNvPr>
          <p:cNvPicPr>
            <a:picLocks noChangeAspect="1"/>
          </p:cNvPicPr>
          <p:nvPr/>
        </p:nvPicPr>
        <p:blipFill>
          <a:blip r:embed="rId2"/>
          <a:stretch>
            <a:fillRect/>
          </a:stretch>
        </p:blipFill>
        <p:spPr>
          <a:xfrm>
            <a:off x="401824" y="2409114"/>
            <a:ext cx="4170176" cy="2571750"/>
          </a:xfrm>
          <a:prstGeom prst="rect">
            <a:avLst/>
          </a:prstGeom>
        </p:spPr>
      </p:pic>
      <p:pic>
        <p:nvPicPr>
          <p:cNvPr id="15" name="Imagen 14" descr="Un grupo de personas caminando por un camino&#10;&#10;Descripción generada automáticamente">
            <a:extLst>
              <a:ext uri="{FF2B5EF4-FFF2-40B4-BE49-F238E27FC236}">
                <a16:creationId xmlns:a16="http://schemas.microsoft.com/office/drawing/2014/main" id="{3DEE5571-3648-E134-36B0-4E6A0697276C}"/>
              </a:ext>
            </a:extLst>
          </p:cNvPr>
          <p:cNvPicPr>
            <a:picLocks noChangeAspect="1"/>
          </p:cNvPicPr>
          <p:nvPr/>
        </p:nvPicPr>
        <p:blipFill>
          <a:blip r:embed="rId3"/>
          <a:stretch>
            <a:fillRect/>
          </a:stretch>
        </p:blipFill>
        <p:spPr>
          <a:xfrm>
            <a:off x="4918841" y="2409115"/>
            <a:ext cx="3823335" cy="2571750"/>
          </a:xfrm>
          <a:prstGeom prst="rect">
            <a:avLst/>
          </a:prstGeom>
        </p:spPr>
      </p:pic>
    </p:spTree>
    <p:extLst>
      <p:ext uri="{BB962C8B-B14F-4D97-AF65-F5344CB8AC3E}">
        <p14:creationId xmlns:p14="http://schemas.microsoft.com/office/powerpoint/2010/main" val="761059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905202" cy="1074292"/>
          </a:xfrm>
        </p:spPr>
        <p:txBody>
          <a:bodyPr/>
          <a:lstStyle/>
          <a:p>
            <a:pPr algn="ctr"/>
            <a:r>
              <a:rPr lang="es-CR" dirty="0">
                <a:latin typeface="+mn-lt"/>
              </a:rPr>
              <a:t>Licitación reducida: 2023LD-000015-0021500001</a:t>
            </a:r>
          </a:p>
        </p:txBody>
      </p:sp>
      <p:sp>
        <p:nvSpPr>
          <p:cNvPr id="3" name="Subtítulo 2"/>
          <p:cNvSpPr>
            <a:spLocks noGrp="1"/>
          </p:cNvSpPr>
          <p:nvPr>
            <p:ph type="subTitle" idx="1"/>
          </p:nvPr>
        </p:nvSpPr>
        <p:spPr>
          <a:xfrm flipH="1">
            <a:off x="4402910" y="1628992"/>
            <a:ext cx="3392160" cy="1482159"/>
          </a:xfrm>
        </p:spPr>
        <p:txBody>
          <a:bodyPr/>
          <a:lstStyle/>
          <a:p>
            <a:pPr algn="just"/>
            <a:r>
              <a:rPr lang="es-ES" dirty="0">
                <a:latin typeface="+mn-lt"/>
              </a:rPr>
              <a:t>       Nombre del proyecto: Rehabilitación del siguiente camino: C2-13-090, mediante la conformación de cunetas mecanizadas, ampliación de espaldones y conformación de material granular para la superficie de ruedo</a:t>
            </a:r>
          </a:p>
        </p:txBody>
      </p:sp>
      <p:sp>
        <p:nvSpPr>
          <p:cNvPr id="4" name="Subtítulo 2"/>
          <p:cNvSpPr txBox="1">
            <a:spLocks/>
          </p:cNvSpPr>
          <p:nvPr/>
        </p:nvSpPr>
        <p:spPr>
          <a:xfrm flipH="1">
            <a:off x="4698121" y="3189681"/>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Ȼ38.030.091,52</a:t>
            </a:r>
            <a:endParaRPr lang="es-CR" dirty="0">
              <a:latin typeface="+mn-lt"/>
            </a:endParaRPr>
          </a:p>
        </p:txBody>
      </p:sp>
      <p:sp>
        <p:nvSpPr>
          <p:cNvPr id="11" name="Subtítulo 2"/>
          <p:cNvSpPr txBox="1">
            <a:spLocks/>
          </p:cNvSpPr>
          <p:nvPr/>
        </p:nvSpPr>
        <p:spPr>
          <a:xfrm flipH="1">
            <a:off x="4698122" y="3940132"/>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de Upala</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Tree>
    <p:extLst>
      <p:ext uri="{BB962C8B-B14F-4D97-AF65-F5344CB8AC3E}">
        <p14:creationId xmlns:p14="http://schemas.microsoft.com/office/powerpoint/2010/main" val="359872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7357" y="273963"/>
            <a:ext cx="4989284" cy="963721"/>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Licitación reducida: 2023LD-000015-0021500001</a:t>
            </a:r>
            <a:endParaRPr lang="es-CR" dirty="0">
              <a:latin typeface="+mn-lt"/>
            </a:endParaRPr>
          </a:p>
        </p:txBody>
      </p:sp>
      <p:sp>
        <p:nvSpPr>
          <p:cNvPr id="3" name="Subtítulo 2"/>
          <p:cNvSpPr>
            <a:spLocks noGrp="1"/>
          </p:cNvSpPr>
          <p:nvPr>
            <p:ph type="subTitle" idx="1"/>
          </p:nvPr>
        </p:nvSpPr>
        <p:spPr>
          <a:xfrm flipH="1">
            <a:off x="3166809" y="1339084"/>
            <a:ext cx="3047411" cy="424068"/>
          </a:xfrm>
        </p:spPr>
        <p:txBody>
          <a:bodyPr/>
          <a:lstStyle/>
          <a:p>
            <a:pPr algn="l"/>
            <a:r>
              <a:rPr lang="es-CR" sz="1400" dirty="0">
                <a:latin typeface="+mn-lt"/>
              </a:rPr>
              <a:t>Camino C2-13-090: San Bosco </a:t>
            </a:r>
          </a:p>
        </p:txBody>
      </p:sp>
      <p:sp>
        <p:nvSpPr>
          <p:cNvPr id="4" name="Subtítulo 2"/>
          <p:cNvSpPr txBox="1">
            <a:spLocks/>
          </p:cNvSpPr>
          <p:nvPr/>
        </p:nvSpPr>
        <p:spPr>
          <a:xfrm flipH="1">
            <a:off x="2994437" y="1824326"/>
            <a:ext cx="3392157" cy="331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Ȼ38.030.091,52</a:t>
            </a:r>
            <a:endParaRPr lang="es-CR" dirty="0">
              <a:latin typeface="+mn-lt"/>
            </a:endParaRPr>
          </a:p>
        </p:txBody>
      </p:sp>
      <p:sp>
        <p:nvSpPr>
          <p:cNvPr id="11" name="Subtítulo 2"/>
          <p:cNvSpPr txBox="1">
            <a:spLocks/>
          </p:cNvSpPr>
          <p:nvPr/>
        </p:nvSpPr>
        <p:spPr>
          <a:xfrm flipH="1">
            <a:off x="3434024" y="2083987"/>
            <a:ext cx="2239714" cy="3251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de Upala</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6" name="Imagen 5" descr="Un grupo de personas caminando en un camino de tierra&#10;&#10;Descripción generada automáticamente con confianza media">
            <a:extLst>
              <a:ext uri="{FF2B5EF4-FFF2-40B4-BE49-F238E27FC236}">
                <a16:creationId xmlns:a16="http://schemas.microsoft.com/office/drawing/2014/main" id="{4C3565BE-A8DE-B85C-DB9F-EEB6EB000692}"/>
              </a:ext>
            </a:extLst>
          </p:cNvPr>
          <p:cNvPicPr>
            <a:picLocks noChangeAspect="1"/>
          </p:cNvPicPr>
          <p:nvPr/>
        </p:nvPicPr>
        <p:blipFill>
          <a:blip r:embed="rId2"/>
          <a:stretch>
            <a:fillRect/>
          </a:stretch>
        </p:blipFill>
        <p:spPr>
          <a:xfrm>
            <a:off x="398834" y="2409114"/>
            <a:ext cx="4173166" cy="2544118"/>
          </a:xfrm>
          <a:prstGeom prst="rect">
            <a:avLst/>
          </a:prstGeom>
        </p:spPr>
      </p:pic>
      <p:pic>
        <p:nvPicPr>
          <p:cNvPr id="14" name="Imagen 13" descr="Una carretera con árboles&#10;&#10;Descripción generada automáticamente">
            <a:extLst>
              <a:ext uri="{FF2B5EF4-FFF2-40B4-BE49-F238E27FC236}">
                <a16:creationId xmlns:a16="http://schemas.microsoft.com/office/drawing/2014/main" id="{680385D4-34EB-BD89-E900-80E9BF91F6F0}"/>
              </a:ext>
            </a:extLst>
          </p:cNvPr>
          <p:cNvPicPr>
            <a:picLocks noChangeAspect="1"/>
          </p:cNvPicPr>
          <p:nvPr/>
        </p:nvPicPr>
        <p:blipFill>
          <a:blip r:embed="rId3"/>
          <a:stretch>
            <a:fillRect/>
          </a:stretch>
        </p:blipFill>
        <p:spPr>
          <a:xfrm>
            <a:off x="4845269" y="2407098"/>
            <a:ext cx="3899897" cy="2544118"/>
          </a:xfrm>
          <a:prstGeom prst="rect">
            <a:avLst/>
          </a:prstGeom>
        </p:spPr>
      </p:pic>
    </p:spTree>
    <p:extLst>
      <p:ext uri="{BB962C8B-B14F-4D97-AF65-F5344CB8AC3E}">
        <p14:creationId xmlns:p14="http://schemas.microsoft.com/office/powerpoint/2010/main" val="128411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3131" y="1473421"/>
            <a:ext cx="6337738" cy="2196657"/>
          </a:xfrm>
        </p:spPr>
        <p:txBody>
          <a:bodyPr/>
          <a:lstStyle/>
          <a:p>
            <a:pPr algn="ctr"/>
            <a:r>
              <a:rPr lang="es-CR" sz="4000" dirty="0">
                <a:latin typeface="+mn-lt"/>
              </a:rPr>
              <a:t>Trabajos con maquinaria municipal 2023</a:t>
            </a: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Tree>
    <p:extLst>
      <p:ext uri="{BB962C8B-B14F-4D97-AF65-F5344CB8AC3E}">
        <p14:creationId xmlns:p14="http://schemas.microsoft.com/office/powerpoint/2010/main" val="3036012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737371" cy="1288316"/>
          </a:xfrm>
        </p:spPr>
        <p:txBody>
          <a:bodyPr/>
          <a:lstStyle/>
          <a:p>
            <a:pPr algn="ctr"/>
            <a:r>
              <a:rPr lang="es-CR" dirty="0">
                <a:latin typeface="+mn-lt"/>
                <a:ea typeface="Times New Roman" panose="02020603050405020304" pitchFamily="18" charset="0"/>
              </a:rPr>
              <a:t>Contrataciones 2021 ejecutadas en el año 2022</a:t>
            </a:r>
            <a:endParaRPr lang="es-CR" dirty="0">
              <a:latin typeface="+mn-lt"/>
            </a:endParaRPr>
          </a:p>
        </p:txBody>
      </p:sp>
      <p:sp>
        <p:nvSpPr>
          <p:cNvPr id="3" name="Subtítulo 2"/>
          <p:cNvSpPr>
            <a:spLocks noGrp="1"/>
          </p:cNvSpPr>
          <p:nvPr>
            <p:ph type="subTitle" idx="1"/>
          </p:nvPr>
        </p:nvSpPr>
        <p:spPr>
          <a:xfrm flipH="1">
            <a:off x="4571997" y="1410441"/>
            <a:ext cx="4046707" cy="998221"/>
          </a:xfrm>
        </p:spPr>
        <p:txBody>
          <a:bodyPr/>
          <a:lstStyle/>
          <a:p>
            <a:pPr algn="l"/>
            <a:r>
              <a:rPr lang="es-ES" dirty="0">
                <a:latin typeface="+mn-lt"/>
              </a:rPr>
              <a:t>Nombre del proyecto:</a:t>
            </a:r>
          </a:p>
          <a:p>
            <a:pPr algn="l"/>
            <a:r>
              <a:rPr lang="es-ES" dirty="0">
                <a:latin typeface="+mn-lt"/>
              </a:rPr>
              <a:t>Rehabilitacion del Camino C2-13-025, mediante la conformación de cunetas, conformación de la superficie de ruedo en (Ent.N.04) Limite Fronterizo Jomuza..</a:t>
            </a:r>
            <a:endParaRPr lang="es-CR" dirty="0">
              <a:latin typeface="+mn-lt"/>
            </a:endParaRPr>
          </a:p>
        </p:txBody>
      </p:sp>
      <p:sp>
        <p:nvSpPr>
          <p:cNvPr id="4" name="Subtítulo 2"/>
          <p:cNvSpPr txBox="1">
            <a:spLocks/>
          </p:cNvSpPr>
          <p:nvPr/>
        </p:nvSpPr>
        <p:spPr>
          <a:xfrm flipH="1">
            <a:off x="4571996" y="2651228"/>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 53.868.425,09</a:t>
            </a:r>
            <a:endParaRPr lang="es-CR" dirty="0">
              <a:latin typeface="+mn-lt"/>
            </a:endParaRPr>
          </a:p>
        </p:txBody>
      </p:sp>
      <p:sp>
        <p:nvSpPr>
          <p:cNvPr id="5" name="Subtítulo 2"/>
          <p:cNvSpPr txBox="1">
            <a:spLocks/>
          </p:cNvSpPr>
          <p:nvPr/>
        </p:nvSpPr>
        <p:spPr>
          <a:xfrm flipH="1">
            <a:off x="4571997" y="3551199"/>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endParaRPr lang="es-CR" dirty="0">
              <a:latin typeface="+mn-lt"/>
            </a:endParaRPr>
          </a:p>
        </p:txBody>
      </p:sp>
      <p:sp>
        <p:nvSpPr>
          <p:cNvPr id="6" name="Subtítulo 2"/>
          <p:cNvSpPr txBox="1">
            <a:spLocks/>
          </p:cNvSpPr>
          <p:nvPr/>
        </p:nvSpPr>
        <p:spPr>
          <a:xfrm flipH="1">
            <a:off x="4571997" y="3058686"/>
            <a:ext cx="3608964"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endParaRPr lang="es-CR" dirty="0">
              <a:latin typeface="+mn-lt"/>
            </a:endParaRPr>
          </a:p>
        </p:txBody>
      </p:sp>
      <p:sp>
        <p:nvSpPr>
          <p:cNvPr id="11" name="Subtítulo 2"/>
          <p:cNvSpPr txBox="1">
            <a:spLocks/>
          </p:cNvSpPr>
          <p:nvPr/>
        </p:nvSpPr>
        <p:spPr>
          <a:xfrm flipH="1">
            <a:off x="4571996" y="3429863"/>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DE UPALA</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14" name="Imagen 13" descr="C:\Users\rduran\Desktop\7d3d2483-a558-49ee-aac3-27a057c470d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832" y="1467810"/>
            <a:ext cx="4075889" cy="1590876"/>
          </a:xfrm>
          <a:prstGeom prst="rect">
            <a:avLst/>
          </a:prstGeom>
          <a:noFill/>
          <a:ln>
            <a:noFill/>
          </a:ln>
        </p:spPr>
      </p:pic>
      <p:pic>
        <p:nvPicPr>
          <p:cNvPr id="15" name="Imagen 14" descr="C:\Users\rduran\Desktop\fce48c60-7055-4b07-a7a2-2d3d86d1250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831" y="3103744"/>
            <a:ext cx="4075889" cy="1638085"/>
          </a:xfrm>
          <a:prstGeom prst="rect">
            <a:avLst/>
          </a:prstGeom>
          <a:noFill/>
          <a:ln>
            <a:noFill/>
          </a:ln>
        </p:spPr>
      </p:pic>
    </p:spTree>
    <p:extLst>
      <p:ext uri="{BB962C8B-B14F-4D97-AF65-F5344CB8AC3E}">
        <p14:creationId xmlns:p14="http://schemas.microsoft.com/office/powerpoint/2010/main" val="1028997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5"/>
            <a:ext cx="4989284" cy="723276"/>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con maquinaria municipal 2023</a:t>
            </a:r>
            <a:endParaRPr lang="es-CR" dirty="0">
              <a:latin typeface="+mn-lt"/>
            </a:endParaRPr>
          </a:p>
        </p:txBody>
      </p:sp>
      <p:sp>
        <p:nvSpPr>
          <p:cNvPr id="3" name="Subtítulo 2"/>
          <p:cNvSpPr>
            <a:spLocks noGrp="1"/>
          </p:cNvSpPr>
          <p:nvPr>
            <p:ph type="subTitle" idx="1"/>
          </p:nvPr>
        </p:nvSpPr>
        <p:spPr>
          <a:xfrm flipH="1">
            <a:off x="2068298" y="1103126"/>
            <a:ext cx="4432464" cy="374091"/>
          </a:xfrm>
        </p:spPr>
        <p:txBody>
          <a:bodyPr/>
          <a:lstStyle/>
          <a:p>
            <a:pPr algn="l"/>
            <a:r>
              <a:rPr lang="es-CR" sz="1400" dirty="0">
                <a:latin typeface="+mn-lt"/>
              </a:rPr>
              <a:t>Camino C2-13-332: Cartago Norte – Fin de camino</a:t>
            </a:r>
          </a:p>
        </p:txBody>
      </p:sp>
      <p:sp>
        <p:nvSpPr>
          <p:cNvPr id="4" name="Subtítulo 2"/>
          <p:cNvSpPr txBox="1">
            <a:spLocks/>
          </p:cNvSpPr>
          <p:nvPr/>
        </p:nvSpPr>
        <p:spPr>
          <a:xfrm flipH="1">
            <a:off x="2857803" y="1477217"/>
            <a:ext cx="3392157" cy="3314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Ȼ2.075.000,00</a:t>
            </a:r>
            <a:endParaRPr lang="es-CR" dirty="0">
              <a:latin typeface="+mn-lt"/>
            </a:endParaRPr>
          </a:p>
        </p:txBody>
      </p:sp>
      <p:sp>
        <p:nvSpPr>
          <p:cNvPr id="11" name="Subtítulo 2"/>
          <p:cNvSpPr txBox="1">
            <a:spLocks/>
          </p:cNvSpPr>
          <p:nvPr/>
        </p:nvSpPr>
        <p:spPr>
          <a:xfrm flipH="1">
            <a:off x="1434452" y="1830220"/>
            <a:ext cx="5700156" cy="5556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ctr"/>
            <a:r>
              <a:rPr lang="es-ES" dirty="0">
                <a:latin typeface="+mn-lt"/>
              </a:rPr>
              <a:t>Reacondicionamiento de la plataforma, colocación, conformación y compactación de material</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5" name="Imagen 4" descr="Sendero en un bosque&#10;&#10;Descripción generada automáticamente">
            <a:extLst>
              <a:ext uri="{FF2B5EF4-FFF2-40B4-BE49-F238E27FC236}">
                <a16:creationId xmlns:a16="http://schemas.microsoft.com/office/drawing/2014/main" id="{AA22978E-C111-7A9E-E8A1-F8C597720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34" y="2407361"/>
            <a:ext cx="4015511" cy="2538756"/>
          </a:xfrm>
          <a:prstGeom prst="rect">
            <a:avLst/>
          </a:prstGeom>
        </p:spPr>
      </p:pic>
      <p:pic>
        <p:nvPicPr>
          <p:cNvPr id="6" name="Imagen 5" descr="Un sendero de tierra&#10;&#10;Descripción generada automáticamente">
            <a:extLst>
              <a:ext uri="{FF2B5EF4-FFF2-40B4-BE49-F238E27FC236}">
                <a16:creationId xmlns:a16="http://schemas.microsoft.com/office/drawing/2014/main" id="{DD07164E-1743-2359-3118-E6DE824DC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657" y="2407361"/>
            <a:ext cx="4017283" cy="2538756"/>
          </a:xfrm>
          <a:prstGeom prst="rect">
            <a:avLst/>
          </a:prstGeom>
        </p:spPr>
      </p:pic>
    </p:spTree>
    <p:extLst>
      <p:ext uri="{BB962C8B-B14F-4D97-AF65-F5344CB8AC3E}">
        <p14:creationId xmlns:p14="http://schemas.microsoft.com/office/powerpoint/2010/main" val="1111755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5"/>
            <a:ext cx="4989284" cy="723276"/>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con maquinaria municipal 2023</a:t>
            </a:r>
            <a:endParaRPr lang="es-CR" dirty="0">
              <a:latin typeface="+mn-lt"/>
            </a:endParaRPr>
          </a:p>
        </p:txBody>
      </p:sp>
      <p:sp>
        <p:nvSpPr>
          <p:cNvPr id="3" name="Subtítulo 2"/>
          <p:cNvSpPr>
            <a:spLocks noGrp="1"/>
          </p:cNvSpPr>
          <p:nvPr>
            <p:ph type="subTitle" idx="1"/>
          </p:nvPr>
        </p:nvSpPr>
        <p:spPr>
          <a:xfrm flipH="1">
            <a:off x="2743644" y="1108895"/>
            <a:ext cx="3081771" cy="374091"/>
          </a:xfrm>
        </p:spPr>
        <p:txBody>
          <a:bodyPr/>
          <a:lstStyle/>
          <a:p>
            <a:pPr algn="l"/>
            <a:r>
              <a:rPr lang="es-CR" sz="1400" dirty="0">
                <a:latin typeface="+mn-lt"/>
              </a:rPr>
              <a:t>Camino C2-13-009: Cartago Sur</a:t>
            </a:r>
          </a:p>
        </p:txBody>
      </p:sp>
      <p:sp>
        <p:nvSpPr>
          <p:cNvPr id="4" name="Subtítulo 2"/>
          <p:cNvSpPr txBox="1">
            <a:spLocks/>
          </p:cNvSpPr>
          <p:nvPr/>
        </p:nvSpPr>
        <p:spPr>
          <a:xfrm flipH="1">
            <a:off x="2857803" y="1477217"/>
            <a:ext cx="3392157" cy="3314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Ȼ11.923.800,00</a:t>
            </a:r>
            <a:endParaRPr lang="es-CR" dirty="0">
              <a:latin typeface="+mn-lt"/>
            </a:endParaRPr>
          </a:p>
        </p:txBody>
      </p:sp>
      <p:sp>
        <p:nvSpPr>
          <p:cNvPr id="11" name="Subtítulo 2"/>
          <p:cNvSpPr txBox="1">
            <a:spLocks/>
          </p:cNvSpPr>
          <p:nvPr/>
        </p:nvSpPr>
        <p:spPr>
          <a:xfrm flipH="1">
            <a:off x="1434452" y="1830220"/>
            <a:ext cx="5700156" cy="5556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ctr"/>
            <a:r>
              <a:rPr lang="es-ES" dirty="0">
                <a:latin typeface="+mn-lt"/>
              </a:rPr>
              <a:t>Reacondicionamiento de la plataforma, colocación, conformación y compactación de material y colocación de alcantarillas</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12" name="Imagen 11" descr="Sendero entre los árboles&#10;&#10;Descripción generada automáticamente">
            <a:extLst>
              <a:ext uri="{FF2B5EF4-FFF2-40B4-BE49-F238E27FC236}">
                <a16:creationId xmlns:a16="http://schemas.microsoft.com/office/drawing/2014/main" id="{73DFE5A7-3CD0-8152-DC63-487460D9BA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34" y="2407360"/>
            <a:ext cx="4005000" cy="2569399"/>
          </a:xfrm>
          <a:prstGeom prst="rect">
            <a:avLst/>
          </a:prstGeom>
        </p:spPr>
      </p:pic>
      <p:pic>
        <p:nvPicPr>
          <p:cNvPr id="13" name="Imagen 12" descr="Sendero de tierra&#10;&#10;Descripción generada automáticamente con confianza media">
            <a:extLst>
              <a:ext uri="{FF2B5EF4-FFF2-40B4-BE49-F238E27FC236}">
                <a16:creationId xmlns:a16="http://schemas.microsoft.com/office/drawing/2014/main" id="{E9DD9170-A72E-3138-52C7-5176A91EDB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8709" y="2385847"/>
            <a:ext cx="4005001" cy="2590911"/>
          </a:xfrm>
          <a:prstGeom prst="rect">
            <a:avLst/>
          </a:prstGeom>
        </p:spPr>
      </p:pic>
    </p:spTree>
    <p:extLst>
      <p:ext uri="{BB962C8B-B14F-4D97-AF65-F5344CB8AC3E}">
        <p14:creationId xmlns:p14="http://schemas.microsoft.com/office/powerpoint/2010/main" val="4047706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5"/>
            <a:ext cx="4989284" cy="723276"/>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con maquinaria municipal 2023</a:t>
            </a:r>
            <a:endParaRPr lang="es-CR" dirty="0">
              <a:latin typeface="+mn-lt"/>
            </a:endParaRPr>
          </a:p>
        </p:txBody>
      </p:sp>
      <p:sp>
        <p:nvSpPr>
          <p:cNvPr id="3" name="Subtítulo 2"/>
          <p:cNvSpPr>
            <a:spLocks noGrp="1"/>
          </p:cNvSpPr>
          <p:nvPr>
            <p:ph type="subTitle" idx="1"/>
          </p:nvPr>
        </p:nvSpPr>
        <p:spPr>
          <a:xfrm flipH="1">
            <a:off x="3123968" y="1103126"/>
            <a:ext cx="2859825" cy="374091"/>
          </a:xfrm>
        </p:spPr>
        <p:txBody>
          <a:bodyPr/>
          <a:lstStyle/>
          <a:p>
            <a:pPr algn="l"/>
            <a:r>
              <a:rPr lang="es-CR" sz="1400" dirty="0">
                <a:latin typeface="+mn-lt"/>
              </a:rPr>
              <a:t>Camino C2-13-068: Linda Vista</a:t>
            </a:r>
          </a:p>
        </p:txBody>
      </p:sp>
      <p:sp>
        <p:nvSpPr>
          <p:cNvPr id="4" name="Subtítulo 2"/>
          <p:cNvSpPr txBox="1">
            <a:spLocks/>
          </p:cNvSpPr>
          <p:nvPr/>
        </p:nvSpPr>
        <p:spPr>
          <a:xfrm flipH="1">
            <a:off x="2857803" y="1477217"/>
            <a:ext cx="3392157" cy="3314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Ȼ12.380.000,00</a:t>
            </a:r>
            <a:endParaRPr lang="es-CR" dirty="0">
              <a:latin typeface="+mn-lt"/>
            </a:endParaRPr>
          </a:p>
        </p:txBody>
      </p:sp>
      <p:sp>
        <p:nvSpPr>
          <p:cNvPr id="11" name="Subtítulo 2"/>
          <p:cNvSpPr txBox="1">
            <a:spLocks/>
          </p:cNvSpPr>
          <p:nvPr/>
        </p:nvSpPr>
        <p:spPr>
          <a:xfrm flipH="1">
            <a:off x="1434452" y="1830220"/>
            <a:ext cx="5700156" cy="5556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ctr"/>
            <a:r>
              <a:rPr lang="es-ES" dirty="0">
                <a:latin typeface="+mn-lt"/>
              </a:rPr>
              <a:t>Reacondicionamiento de la plataforma, colocación, conformación y compactación de material.</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5" name="Imagen 4">
            <a:extLst>
              <a:ext uri="{FF2B5EF4-FFF2-40B4-BE49-F238E27FC236}">
                <a16:creationId xmlns:a16="http://schemas.microsoft.com/office/drawing/2014/main" id="{30C2A9C7-13A9-E631-CDAF-1F4E7DAD6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834" y="2385848"/>
            <a:ext cx="4015511" cy="2641890"/>
          </a:xfrm>
          <a:prstGeom prst="rect">
            <a:avLst/>
          </a:prstGeom>
          <a:noFill/>
        </p:spPr>
      </p:pic>
      <p:pic>
        <p:nvPicPr>
          <p:cNvPr id="6" name="Imagen 5">
            <a:extLst>
              <a:ext uri="{FF2B5EF4-FFF2-40B4-BE49-F238E27FC236}">
                <a16:creationId xmlns:a16="http://schemas.microsoft.com/office/drawing/2014/main" id="{D0431405-DAFD-07C0-A47A-EF2779C305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9657" y="2385846"/>
            <a:ext cx="4015510" cy="2641891"/>
          </a:xfrm>
          <a:prstGeom prst="rect">
            <a:avLst/>
          </a:prstGeom>
          <a:noFill/>
        </p:spPr>
      </p:pic>
    </p:spTree>
    <p:extLst>
      <p:ext uri="{BB962C8B-B14F-4D97-AF65-F5344CB8AC3E}">
        <p14:creationId xmlns:p14="http://schemas.microsoft.com/office/powerpoint/2010/main" val="3442912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5"/>
            <a:ext cx="4989284" cy="723276"/>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con maquinaria municipal 2023</a:t>
            </a:r>
            <a:endParaRPr lang="es-CR" dirty="0">
              <a:latin typeface="+mn-lt"/>
            </a:endParaRPr>
          </a:p>
        </p:txBody>
      </p:sp>
      <p:sp>
        <p:nvSpPr>
          <p:cNvPr id="3" name="Subtítulo 2"/>
          <p:cNvSpPr>
            <a:spLocks noGrp="1"/>
          </p:cNvSpPr>
          <p:nvPr>
            <p:ph type="subTitle" idx="1"/>
          </p:nvPr>
        </p:nvSpPr>
        <p:spPr>
          <a:xfrm flipH="1">
            <a:off x="2073299" y="1119404"/>
            <a:ext cx="4422461" cy="374091"/>
          </a:xfrm>
        </p:spPr>
        <p:txBody>
          <a:bodyPr/>
          <a:lstStyle/>
          <a:p>
            <a:pPr algn="l"/>
            <a:r>
              <a:rPr lang="es-CR" sz="1400" dirty="0">
                <a:latin typeface="+mn-lt"/>
              </a:rPr>
              <a:t>Camino C2-13-156: San José de Upala Cementerio</a:t>
            </a:r>
          </a:p>
        </p:txBody>
      </p:sp>
      <p:sp>
        <p:nvSpPr>
          <p:cNvPr id="4" name="Subtítulo 2"/>
          <p:cNvSpPr txBox="1">
            <a:spLocks/>
          </p:cNvSpPr>
          <p:nvPr/>
        </p:nvSpPr>
        <p:spPr>
          <a:xfrm flipH="1">
            <a:off x="2857803" y="1477217"/>
            <a:ext cx="3392157" cy="3314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Ȼ6.876.000,00</a:t>
            </a:r>
            <a:endParaRPr lang="es-CR" dirty="0">
              <a:latin typeface="+mn-lt"/>
            </a:endParaRPr>
          </a:p>
        </p:txBody>
      </p:sp>
      <p:sp>
        <p:nvSpPr>
          <p:cNvPr id="11" name="Subtítulo 2"/>
          <p:cNvSpPr txBox="1">
            <a:spLocks/>
          </p:cNvSpPr>
          <p:nvPr/>
        </p:nvSpPr>
        <p:spPr>
          <a:xfrm flipH="1">
            <a:off x="1434452" y="1830220"/>
            <a:ext cx="5700156" cy="5556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ctr"/>
            <a:r>
              <a:rPr lang="es-ES" dirty="0">
                <a:latin typeface="+mn-lt"/>
              </a:rPr>
              <a:t>Reacondicionamiento de la plataforma, colocación, conformación y compactación de material.</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12" name="Imagen 11">
            <a:extLst>
              <a:ext uri="{FF2B5EF4-FFF2-40B4-BE49-F238E27FC236}">
                <a16:creationId xmlns:a16="http://schemas.microsoft.com/office/drawing/2014/main" id="{58971CF2-8292-9AE8-C31E-5D6606AF95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834" y="2407361"/>
            <a:ext cx="3941939" cy="2611315"/>
          </a:xfrm>
          <a:prstGeom prst="rect">
            <a:avLst/>
          </a:prstGeom>
          <a:noFill/>
        </p:spPr>
      </p:pic>
      <p:pic>
        <p:nvPicPr>
          <p:cNvPr id="13" name="Imagen 12">
            <a:extLst>
              <a:ext uri="{FF2B5EF4-FFF2-40B4-BE49-F238E27FC236}">
                <a16:creationId xmlns:a16="http://schemas.microsoft.com/office/drawing/2014/main" id="{3CD42F5D-A9EA-ADF9-C78A-C54C4A96A6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3228" y="2407360"/>
            <a:ext cx="3941939" cy="2611316"/>
          </a:xfrm>
          <a:prstGeom prst="rect">
            <a:avLst/>
          </a:prstGeom>
          <a:noFill/>
        </p:spPr>
      </p:pic>
    </p:spTree>
    <p:extLst>
      <p:ext uri="{BB962C8B-B14F-4D97-AF65-F5344CB8AC3E}">
        <p14:creationId xmlns:p14="http://schemas.microsoft.com/office/powerpoint/2010/main" val="2426684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5"/>
            <a:ext cx="4989284" cy="723276"/>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con maquinaria municipal 2023</a:t>
            </a:r>
            <a:endParaRPr lang="es-CR" dirty="0">
              <a:latin typeface="+mn-lt"/>
            </a:endParaRPr>
          </a:p>
        </p:txBody>
      </p:sp>
      <p:sp>
        <p:nvSpPr>
          <p:cNvPr id="3" name="Subtítulo 2"/>
          <p:cNvSpPr>
            <a:spLocks noGrp="1"/>
          </p:cNvSpPr>
          <p:nvPr>
            <p:ph type="subTitle" idx="1"/>
          </p:nvPr>
        </p:nvSpPr>
        <p:spPr>
          <a:xfrm flipH="1">
            <a:off x="398834" y="1119404"/>
            <a:ext cx="8346332" cy="3231877"/>
          </a:xfrm>
        </p:spPr>
        <p:txBody>
          <a:bodyPr/>
          <a:lstStyle/>
          <a:p>
            <a:pPr marL="495300" indent="-342900" algn="just">
              <a:lnSpc>
                <a:spcPct val="150000"/>
              </a:lnSpc>
              <a:buFont typeface="+mj-lt"/>
              <a:buAutoNum type="arabicParenR"/>
            </a:pPr>
            <a:r>
              <a:rPr lang="es-ES" sz="1400" dirty="0">
                <a:effectLst/>
                <a:latin typeface="Arial" panose="020B0604020202020204" pitchFamily="34" charset="0"/>
                <a:ea typeface="Arial" panose="020B0604020202020204" pitchFamily="34" charset="0"/>
              </a:rPr>
              <a:t>Se realiza acondicionamiento y lastreado de previo municipal para colocar stock de material lastre, extraído de fuente La Chepa, esto para poder contar con material apilado para solventar las necesidades de las rutas cantonales cuando se amerite. </a:t>
            </a:r>
          </a:p>
          <a:p>
            <a:pPr marL="495300" indent="-342900" algn="just">
              <a:lnSpc>
                <a:spcPct val="150000"/>
              </a:lnSpc>
              <a:buFont typeface="+mj-lt"/>
              <a:buAutoNum type="arabicParenR"/>
            </a:pPr>
            <a:r>
              <a:rPr lang="es-ES" sz="1400" dirty="0">
                <a:latin typeface="Arial" panose="020B0604020202020204" pitchFamily="34" charset="0"/>
                <a:ea typeface="Arial" panose="020B0604020202020204" pitchFamily="34" charset="0"/>
              </a:rPr>
              <a:t>Monto del presupuesto: </a:t>
            </a:r>
            <a:r>
              <a:rPr lang="es-ES" sz="1400" dirty="0">
                <a:latin typeface="+mn-lt"/>
              </a:rPr>
              <a:t>Ȼ23.888.000,00.</a:t>
            </a:r>
            <a:endParaRPr lang="es-CR" sz="1400" dirty="0">
              <a:effectLst/>
              <a:latin typeface="Arial" panose="020B0604020202020204" pitchFamily="34" charset="0"/>
              <a:ea typeface="Arial" panose="020B0604020202020204" pitchFamily="34" charset="0"/>
            </a:endParaRPr>
          </a:p>
          <a:p>
            <a:pPr marL="152400" indent="0" algn="l"/>
            <a:endParaRPr lang="es-CR" sz="1400"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6" name="Imagen 5">
            <a:extLst>
              <a:ext uri="{FF2B5EF4-FFF2-40B4-BE49-F238E27FC236}">
                <a16:creationId xmlns:a16="http://schemas.microsoft.com/office/drawing/2014/main" id="{29F9F39A-53E8-CE24-4E69-672D95A772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834" y="2490954"/>
            <a:ext cx="4005000" cy="2472732"/>
          </a:xfrm>
          <a:prstGeom prst="rect">
            <a:avLst/>
          </a:prstGeom>
          <a:noFill/>
        </p:spPr>
      </p:pic>
      <p:pic>
        <p:nvPicPr>
          <p:cNvPr id="14" name="Imagen 13">
            <a:extLst>
              <a:ext uri="{FF2B5EF4-FFF2-40B4-BE49-F238E27FC236}">
                <a16:creationId xmlns:a16="http://schemas.microsoft.com/office/drawing/2014/main" id="{E346DBA3-7D71-7011-DE35-37D2DD3CD9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0167" y="2490954"/>
            <a:ext cx="4005000" cy="2472732"/>
          </a:xfrm>
          <a:prstGeom prst="rect">
            <a:avLst/>
          </a:prstGeom>
          <a:noFill/>
        </p:spPr>
      </p:pic>
    </p:spTree>
    <p:extLst>
      <p:ext uri="{BB962C8B-B14F-4D97-AF65-F5344CB8AC3E}">
        <p14:creationId xmlns:p14="http://schemas.microsoft.com/office/powerpoint/2010/main" val="1270318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5"/>
            <a:ext cx="4989284" cy="723276"/>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con maquinaria municipal 2023</a:t>
            </a:r>
            <a:endParaRPr lang="es-CR" dirty="0">
              <a:latin typeface="+mn-lt"/>
            </a:endParaRPr>
          </a:p>
        </p:txBody>
      </p:sp>
      <p:sp>
        <p:nvSpPr>
          <p:cNvPr id="3" name="Subtítulo 2"/>
          <p:cNvSpPr>
            <a:spLocks noGrp="1"/>
          </p:cNvSpPr>
          <p:nvPr>
            <p:ph type="subTitle" idx="1"/>
          </p:nvPr>
        </p:nvSpPr>
        <p:spPr>
          <a:xfrm flipH="1">
            <a:off x="398834" y="1119404"/>
            <a:ext cx="8346332" cy="3231877"/>
          </a:xfrm>
        </p:spPr>
        <p:txBody>
          <a:bodyPr/>
          <a:lstStyle/>
          <a:p>
            <a:pPr marL="495300" indent="-342900" algn="just">
              <a:lnSpc>
                <a:spcPct val="150000"/>
              </a:lnSpc>
              <a:buFont typeface="+mj-lt"/>
              <a:buAutoNum type="arabicParenR"/>
            </a:pPr>
            <a:r>
              <a:rPr lang="es-CR" sz="1400" dirty="0">
                <a:latin typeface="+mn-lt"/>
              </a:rPr>
              <a:t>Camino C2-13-266: La Victoria – Fin de camino Los Montano.</a:t>
            </a:r>
            <a:endParaRPr lang="es-ES" sz="1400" dirty="0">
              <a:effectLst/>
              <a:latin typeface="Arial" panose="020B0604020202020204" pitchFamily="34" charset="0"/>
              <a:ea typeface="Arial" panose="020B0604020202020204" pitchFamily="34" charset="0"/>
            </a:endParaRPr>
          </a:p>
          <a:p>
            <a:pPr marL="495300" indent="-342900" algn="just">
              <a:lnSpc>
                <a:spcPct val="150000"/>
              </a:lnSpc>
              <a:buFont typeface="+mj-lt"/>
              <a:buAutoNum type="arabicParenR"/>
            </a:pPr>
            <a:r>
              <a:rPr lang="es-ES" sz="1400" dirty="0">
                <a:latin typeface="Arial" panose="020B0604020202020204" pitchFamily="34" charset="0"/>
                <a:ea typeface="Arial" panose="020B0604020202020204" pitchFamily="34" charset="0"/>
              </a:rPr>
              <a:t>Monto del presupuesto: </a:t>
            </a:r>
            <a:r>
              <a:rPr lang="es-ES" sz="1400" dirty="0">
                <a:latin typeface="+mn-lt"/>
              </a:rPr>
              <a:t>Ȼ14.080.000,00.</a:t>
            </a:r>
          </a:p>
          <a:p>
            <a:pPr marL="495300" indent="-342900" algn="just">
              <a:lnSpc>
                <a:spcPct val="150000"/>
              </a:lnSpc>
              <a:buFont typeface="+mj-lt"/>
              <a:buAutoNum type="arabicParenR"/>
            </a:pPr>
            <a:r>
              <a:rPr lang="es-ES" sz="1400" dirty="0">
                <a:latin typeface="Arial" panose="020B0604020202020204" pitchFamily="34" charset="0"/>
              </a:rPr>
              <a:t>Reacondicionamiento de la plataforma, colocación, conformación y compactación de material.</a:t>
            </a:r>
            <a:endParaRPr lang="es-CR" sz="1400" dirty="0">
              <a:latin typeface="Arial" panose="020B0604020202020204" pitchFamily="34" charset="0"/>
            </a:endParaRPr>
          </a:p>
          <a:p>
            <a:pPr marL="495300" indent="-342900" algn="just">
              <a:lnSpc>
                <a:spcPct val="150000"/>
              </a:lnSpc>
              <a:buFont typeface="+mj-lt"/>
              <a:buAutoNum type="arabicParenR"/>
            </a:pPr>
            <a:endParaRPr lang="es-ES" sz="1400" dirty="0">
              <a:latin typeface="+mn-lt"/>
            </a:endParaRPr>
          </a:p>
          <a:p>
            <a:pPr marL="495300" indent="-342900" algn="just">
              <a:lnSpc>
                <a:spcPct val="150000"/>
              </a:lnSpc>
              <a:buFont typeface="+mj-lt"/>
              <a:buAutoNum type="arabicParenR"/>
            </a:pPr>
            <a:endParaRPr lang="es-ES" sz="1400" dirty="0">
              <a:latin typeface="+mn-lt"/>
            </a:endParaRPr>
          </a:p>
          <a:p>
            <a:pPr marL="495300" indent="-342900" algn="just">
              <a:lnSpc>
                <a:spcPct val="150000"/>
              </a:lnSpc>
              <a:buFont typeface="+mj-lt"/>
              <a:buAutoNum type="arabicParenR"/>
            </a:pPr>
            <a:endParaRPr lang="es-CR" sz="1400" dirty="0">
              <a:effectLst/>
              <a:latin typeface="Arial" panose="020B0604020202020204" pitchFamily="34" charset="0"/>
              <a:ea typeface="Arial" panose="020B0604020202020204" pitchFamily="34" charset="0"/>
            </a:endParaRPr>
          </a:p>
          <a:p>
            <a:pPr marL="152400" indent="0" algn="l"/>
            <a:endParaRPr lang="es-CR" sz="1400"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4" name="Imagen 3">
            <a:extLst>
              <a:ext uri="{FF2B5EF4-FFF2-40B4-BE49-F238E27FC236}">
                <a16:creationId xmlns:a16="http://schemas.microsoft.com/office/drawing/2014/main" id="{45E7A30D-FED1-C769-B049-62F57E3F54D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834" y="2333300"/>
            <a:ext cx="4036532" cy="2648276"/>
          </a:xfrm>
          <a:prstGeom prst="rect">
            <a:avLst/>
          </a:prstGeom>
          <a:noFill/>
        </p:spPr>
      </p:pic>
      <p:pic>
        <p:nvPicPr>
          <p:cNvPr id="5" name="Imagen 4">
            <a:extLst>
              <a:ext uri="{FF2B5EF4-FFF2-40B4-BE49-F238E27FC236}">
                <a16:creationId xmlns:a16="http://schemas.microsoft.com/office/drawing/2014/main" id="{67306F28-EE53-00D8-AC41-E4A04D7A4C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8634" y="2333300"/>
            <a:ext cx="4036532" cy="2648276"/>
          </a:xfrm>
          <a:prstGeom prst="rect">
            <a:avLst/>
          </a:prstGeom>
          <a:noFill/>
        </p:spPr>
      </p:pic>
    </p:spTree>
    <p:extLst>
      <p:ext uri="{BB962C8B-B14F-4D97-AF65-F5344CB8AC3E}">
        <p14:creationId xmlns:p14="http://schemas.microsoft.com/office/powerpoint/2010/main" val="4204087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5"/>
            <a:ext cx="4989284" cy="723276"/>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con maquinaria municipal 2023</a:t>
            </a:r>
            <a:endParaRPr lang="es-CR" dirty="0">
              <a:latin typeface="+mn-lt"/>
            </a:endParaRPr>
          </a:p>
        </p:txBody>
      </p:sp>
      <p:sp>
        <p:nvSpPr>
          <p:cNvPr id="3" name="Subtítulo 2"/>
          <p:cNvSpPr>
            <a:spLocks noGrp="1"/>
          </p:cNvSpPr>
          <p:nvPr>
            <p:ph type="subTitle" idx="1"/>
          </p:nvPr>
        </p:nvSpPr>
        <p:spPr>
          <a:xfrm flipH="1">
            <a:off x="398834" y="1119404"/>
            <a:ext cx="8346332" cy="3751719"/>
          </a:xfrm>
        </p:spPr>
        <p:txBody>
          <a:bodyPr/>
          <a:lstStyle/>
          <a:p>
            <a:pPr marL="495300" indent="-342900" algn="just">
              <a:lnSpc>
                <a:spcPct val="150000"/>
              </a:lnSpc>
              <a:buFont typeface="+mj-lt"/>
              <a:buAutoNum type="arabicParenR"/>
            </a:pPr>
            <a:r>
              <a:rPr lang="es-CR" sz="1400" dirty="0">
                <a:latin typeface="+mn-lt"/>
              </a:rPr>
              <a:t>Camino C2-13-178: Villa Hermosa – Fin de camino (La Pulga).</a:t>
            </a:r>
            <a:endParaRPr lang="es-ES" sz="1400" dirty="0">
              <a:effectLst/>
              <a:latin typeface="Arial" panose="020B0604020202020204" pitchFamily="34" charset="0"/>
              <a:ea typeface="Arial" panose="020B0604020202020204" pitchFamily="34" charset="0"/>
            </a:endParaRPr>
          </a:p>
          <a:p>
            <a:pPr marL="495300" indent="-342900" algn="just">
              <a:lnSpc>
                <a:spcPct val="150000"/>
              </a:lnSpc>
              <a:buFont typeface="+mj-lt"/>
              <a:buAutoNum type="arabicParenR"/>
            </a:pPr>
            <a:r>
              <a:rPr lang="es-ES" sz="1400" dirty="0">
                <a:latin typeface="Arial" panose="020B0604020202020204" pitchFamily="34" charset="0"/>
                <a:ea typeface="Arial" panose="020B0604020202020204" pitchFamily="34" charset="0"/>
              </a:rPr>
              <a:t>Monto del presupuesto: </a:t>
            </a:r>
            <a:r>
              <a:rPr lang="es-ES" sz="1400" dirty="0">
                <a:latin typeface="+mn-lt"/>
              </a:rPr>
              <a:t>Ȼ7.112.000,00.</a:t>
            </a:r>
          </a:p>
          <a:p>
            <a:pPr marL="495300" indent="-342900" algn="just">
              <a:lnSpc>
                <a:spcPct val="150000"/>
              </a:lnSpc>
              <a:buFont typeface="+mj-lt"/>
              <a:buAutoNum type="arabicParenR"/>
            </a:pPr>
            <a:r>
              <a:rPr lang="es-ES" sz="1400" dirty="0">
                <a:latin typeface="Arial" panose="020B0604020202020204" pitchFamily="34" charset="0"/>
              </a:rPr>
              <a:t>Reacondicionamiento de la plataforma, colocación, conformación y compactación de material.</a:t>
            </a:r>
            <a:endParaRPr lang="es-CR" sz="1400" dirty="0">
              <a:latin typeface="Arial" panose="020B0604020202020204" pitchFamily="34" charset="0"/>
            </a:endParaRPr>
          </a:p>
          <a:p>
            <a:pPr marL="152400" indent="0" algn="just">
              <a:lnSpc>
                <a:spcPct val="150000"/>
              </a:lnSpc>
            </a:pPr>
            <a:endParaRPr lang="es-ES" sz="1400" dirty="0">
              <a:latin typeface="+mn-lt"/>
            </a:endParaRPr>
          </a:p>
          <a:p>
            <a:pPr marL="495300" indent="-342900" algn="just">
              <a:lnSpc>
                <a:spcPct val="150000"/>
              </a:lnSpc>
              <a:buFont typeface="+mj-lt"/>
              <a:buAutoNum type="arabicParenR"/>
            </a:pPr>
            <a:endParaRPr lang="es-CR" sz="1400" dirty="0">
              <a:effectLst/>
              <a:latin typeface="Arial" panose="020B0604020202020204" pitchFamily="34" charset="0"/>
              <a:ea typeface="Arial" panose="020B0604020202020204" pitchFamily="34" charset="0"/>
            </a:endParaRPr>
          </a:p>
          <a:p>
            <a:pPr marL="152400" indent="0" algn="l"/>
            <a:endParaRPr lang="es-CR" sz="1400"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6" name="Imagen 5">
            <a:extLst>
              <a:ext uri="{FF2B5EF4-FFF2-40B4-BE49-F238E27FC236}">
                <a16:creationId xmlns:a16="http://schemas.microsoft.com/office/drawing/2014/main" id="{309B2598-A7DF-FEEF-FADE-7AA7EC24EB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834" y="2322786"/>
            <a:ext cx="3994490" cy="2672091"/>
          </a:xfrm>
          <a:prstGeom prst="rect">
            <a:avLst/>
          </a:prstGeom>
          <a:noFill/>
        </p:spPr>
      </p:pic>
      <p:pic>
        <p:nvPicPr>
          <p:cNvPr id="11" name="Imagen 10">
            <a:extLst>
              <a:ext uri="{FF2B5EF4-FFF2-40B4-BE49-F238E27FC236}">
                <a16:creationId xmlns:a16="http://schemas.microsoft.com/office/drawing/2014/main" id="{C6AEFC2D-9980-E3BE-B549-48D617098A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0677" y="2322785"/>
            <a:ext cx="3994490" cy="2672091"/>
          </a:xfrm>
          <a:prstGeom prst="rect">
            <a:avLst/>
          </a:prstGeom>
          <a:noFill/>
        </p:spPr>
      </p:pic>
    </p:spTree>
    <p:extLst>
      <p:ext uri="{BB962C8B-B14F-4D97-AF65-F5344CB8AC3E}">
        <p14:creationId xmlns:p14="http://schemas.microsoft.com/office/powerpoint/2010/main" val="2294697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989284" cy="1167537"/>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con maquinaria municipal 2023</a:t>
            </a:r>
            <a:endParaRPr lang="es-CR" dirty="0">
              <a:latin typeface="+mn-lt"/>
            </a:endParaRPr>
          </a:p>
        </p:txBody>
      </p:sp>
      <p:sp>
        <p:nvSpPr>
          <p:cNvPr id="3" name="Subtítulo 2"/>
          <p:cNvSpPr>
            <a:spLocks noGrp="1"/>
          </p:cNvSpPr>
          <p:nvPr>
            <p:ph type="subTitle" idx="1"/>
          </p:nvPr>
        </p:nvSpPr>
        <p:spPr>
          <a:xfrm flipH="1">
            <a:off x="398834" y="1912883"/>
            <a:ext cx="8346332" cy="3106861"/>
          </a:xfrm>
        </p:spPr>
        <p:txBody>
          <a:bodyPr/>
          <a:lstStyle/>
          <a:p>
            <a:pPr marL="495300" indent="-342900" algn="just">
              <a:lnSpc>
                <a:spcPct val="200000"/>
              </a:lnSpc>
              <a:buFont typeface="+mj-lt"/>
              <a:buAutoNum type="arabicParenR"/>
            </a:pPr>
            <a:r>
              <a:rPr lang="es-CR" sz="1400" dirty="0">
                <a:latin typeface="+mn-lt"/>
              </a:rPr>
              <a:t>Camino C2-13-158: Los </a:t>
            </a:r>
            <a:r>
              <a:rPr lang="es-CR" sz="1400" dirty="0" err="1">
                <a:latin typeface="+mn-lt"/>
              </a:rPr>
              <a:t>Cartagos</a:t>
            </a:r>
            <a:r>
              <a:rPr lang="es-CR" sz="1400" dirty="0">
                <a:latin typeface="+mn-lt"/>
              </a:rPr>
              <a:t> – Cuatro Bocas.</a:t>
            </a:r>
            <a:endParaRPr lang="es-ES" sz="1400" dirty="0">
              <a:effectLst/>
              <a:latin typeface="Arial" panose="020B0604020202020204" pitchFamily="34" charset="0"/>
              <a:ea typeface="Arial" panose="020B0604020202020204" pitchFamily="34" charset="0"/>
            </a:endParaRPr>
          </a:p>
          <a:p>
            <a:pPr marL="495300" indent="-342900" algn="just">
              <a:lnSpc>
                <a:spcPct val="200000"/>
              </a:lnSpc>
              <a:buFont typeface="+mj-lt"/>
              <a:buAutoNum type="arabicParenR"/>
            </a:pPr>
            <a:r>
              <a:rPr lang="es-ES" sz="1400" dirty="0">
                <a:latin typeface="Arial" panose="020B0604020202020204" pitchFamily="34" charset="0"/>
                <a:ea typeface="Arial" panose="020B0604020202020204" pitchFamily="34" charset="0"/>
              </a:rPr>
              <a:t>Monto del presupuesto: </a:t>
            </a:r>
            <a:r>
              <a:rPr lang="es-ES" sz="1400" dirty="0">
                <a:latin typeface="+mn-lt"/>
              </a:rPr>
              <a:t>Ȼ1.070.000,00.</a:t>
            </a:r>
          </a:p>
          <a:p>
            <a:pPr marL="495300" indent="-342900" algn="just">
              <a:lnSpc>
                <a:spcPct val="200000"/>
              </a:lnSpc>
              <a:buFont typeface="+mj-lt"/>
              <a:buAutoNum type="arabicParenR"/>
            </a:pPr>
            <a:r>
              <a:rPr lang="es-ES" sz="1400" dirty="0">
                <a:latin typeface="Arial" panose="020B0604020202020204" pitchFamily="34" charset="0"/>
              </a:rPr>
              <a:t>Colocación de alcantarillas.</a:t>
            </a:r>
            <a:endParaRPr lang="es-ES" sz="1400" dirty="0">
              <a:latin typeface="+mn-lt"/>
            </a:endParaRPr>
          </a:p>
          <a:p>
            <a:pPr marL="152400" indent="0" algn="just">
              <a:lnSpc>
                <a:spcPct val="150000"/>
              </a:lnSpc>
            </a:pPr>
            <a:endParaRPr lang="es-CR" sz="1400" dirty="0">
              <a:effectLst/>
              <a:latin typeface="Arial" panose="020B0604020202020204" pitchFamily="34" charset="0"/>
              <a:ea typeface="Arial" panose="020B0604020202020204" pitchFamily="34" charset="0"/>
            </a:endParaRPr>
          </a:p>
          <a:p>
            <a:pPr marL="152400" indent="0" algn="l"/>
            <a:endParaRPr lang="es-CR" sz="1400"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Tree>
    <p:extLst>
      <p:ext uri="{BB962C8B-B14F-4D97-AF65-F5344CB8AC3E}">
        <p14:creationId xmlns:p14="http://schemas.microsoft.com/office/powerpoint/2010/main" val="2980947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5"/>
            <a:ext cx="4989284" cy="723276"/>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con maquinaria municipal 2023</a:t>
            </a:r>
            <a:endParaRPr lang="es-CR" dirty="0">
              <a:latin typeface="+mn-lt"/>
            </a:endParaRPr>
          </a:p>
        </p:txBody>
      </p:sp>
      <p:sp>
        <p:nvSpPr>
          <p:cNvPr id="3" name="Subtítulo 2"/>
          <p:cNvSpPr>
            <a:spLocks noGrp="1"/>
          </p:cNvSpPr>
          <p:nvPr>
            <p:ph type="subTitle" idx="1"/>
          </p:nvPr>
        </p:nvSpPr>
        <p:spPr>
          <a:xfrm flipH="1">
            <a:off x="398834" y="1119404"/>
            <a:ext cx="8346332" cy="3751719"/>
          </a:xfrm>
        </p:spPr>
        <p:txBody>
          <a:bodyPr/>
          <a:lstStyle/>
          <a:p>
            <a:pPr marL="495300" indent="-342900" algn="just">
              <a:lnSpc>
                <a:spcPct val="150000"/>
              </a:lnSpc>
              <a:buFont typeface="+mj-lt"/>
              <a:buAutoNum type="arabicParenR"/>
            </a:pPr>
            <a:r>
              <a:rPr lang="es-CR" sz="1400" dirty="0">
                <a:latin typeface="+mn-lt"/>
              </a:rPr>
              <a:t>Camino C2-13-183: Fátima – Fin de camino.</a:t>
            </a:r>
            <a:endParaRPr lang="es-ES" sz="1400" dirty="0">
              <a:effectLst/>
              <a:latin typeface="Arial" panose="020B0604020202020204" pitchFamily="34" charset="0"/>
              <a:ea typeface="Arial" panose="020B0604020202020204" pitchFamily="34" charset="0"/>
            </a:endParaRPr>
          </a:p>
          <a:p>
            <a:pPr marL="495300" indent="-342900" algn="just">
              <a:lnSpc>
                <a:spcPct val="150000"/>
              </a:lnSpc>
              <a:buFont typeface="+mj-lt"/>
              <a:buAutoNum type="arabicParenR"/>
            </a:pPr>
            <a:r>
              <a:rPr lang="es-ES" sz="1400" dirty="0">
                <a:latin typeface="Arial" panose="020B0604020202020204" pitchFamily="34" charset="0"/>
                <a:ea typeface="Arial" panose="020B0604020202020204" pitchFamily="34" charset="0"/>
              </a:rPr>
              <a:t>Monto del presupuesto: </a:t>
            </a:r>
            <a:r>
              <a:rPr lang="es-ES" sz="1400" dirty="0">
                <a:latin typeface="+mn-lt"/>
              </a:rPr>
              <a:t>Ȼ16.800.400,00.</a:t>
            </a:r>
          </a:p>
          <a:p>
            <a:pPr marL="495300" indent="-342900" algn="just">
              <a:lnSpc>
                <a:spcPct val="150000"/>
              </a:lnSpc>
              <a:buFont typeface="+mj-lt"/>
              <a:buAutoNum type="arabicParenR"/>
            </a:pPr>
            <a:r>
              <a:rPr lang="es-ES" sz="1400" dirty="0">
                <a:latin typeface="Arial" panose="020B0604020202020204" pitchFamily="34" charset="0"/>
              </a:rPr>
              <a:t>Colocación de alcantarillas.</a:t>
            </a:r>
          </a:p>
          <a:p>
            <a:pPr marL="152400" indent="0" algn="just">
              <a:lnSpc>
                <a:spcPct val="150000"/>
              </a:lnSpc>
            </a:pPr>
            <a:endParaRPr lang="es-ES" sz="1400" dirty="0">
              <a:latin typeface="+mn-lt"/>
            </a:endParaRPr>
          </a:p>
          <a:p>
            <a:pPr marL="495300" indent="-342900" algn="just">
              <a:lnSpc>
                <a:spcPct val="150000"/>
              </a:lnSpc>
              <a:buFont typeface="+mj-lt"/>
              <a:buAutoNum type="arabicParenR"/>
            </a:pPr>
            <a:endParaRPr lang="es-CR" sz="1400" dirty="0">
              <a:effectLst/>
              <a:latin typeface="Arial" panose="020B0604020202020204" pitchFamily="34" charset="0"/>
              <a:ea typeface="Arial" panose="020B0604020202020204" pitchFamily="34" charset="0"/>
            </a:endParaRPr>
          </a:p>
          <a:p>
            <a:pPr marL="152400" indent="0" algn="l"/>
            <a:endParaRPr lang="es-CR" sz="1400"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4" name="Imagen 3">
            <a:extLst>
              <a:ext uri="{FF2B5EF4-FFF2-40B4-BE49-F238E27FC236}">
                <a16:creationId xmlns:a16="http://schemas.microsoft.com/office/drawing/2014/main" id="{D9C5675F-7861-0464-F1E0-394FBD00E64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834" y="2312279"/>
            <a:ext cx="4036532" cy="2682598"/>
          </a:xfrm>
          <a:prstGeom prst="rect">
            <a:avLst/>
          </a:prstGeom>
          <a:noFill/>
        </p:spPr>
      </p:pic>
      <p:pic>
        <p:nvPicPr>
          <p:cNvPr id="5" name="Imagen 4">
            <a:extLst>
              <a:ext uri="{FF2B5EF4-FFF2-40B4-BE49-F238E27FC236}">
                <a16:creationId xmlns:a16="http://schemas.microsoft.com/office/drawing/2014/main" id="{F57B0B29-BEA0-1344-CB18-0A2F338708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8634" y="2308502"/>
            <a:ext cx="4036532" cy="2682598"/>
          </a:xfrm>
          <a:prstGeom prst="rect">
            <a:avLst/>
          </a:prstGeom>
          <a:noFill/>
        </p:spPr>
      </p:pic>
    </p:spTree>
    <p:extLst>
      <p:ext uri="{BB962C8B-B14F-4D97-AF65-F5344CB8AC3E}">
        <p14:creationId xmlns:p14="http://schemas.microsoft.com/office/powerpoint/2010/main" val="2790847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5"/>
            <a:ext cx="4989284" cy="723276"/>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con maquinaria municipal 2023</a:t>
            </a:r>
            <a:endParaRPr lang="es-CR" dirty="0">
              <a:latin typeface="+mn-lt"/>
            </a:endParaRPr>
          </a:p>
        </p:txBody>
      </p:sp>
      <p:sp>
        <p:nvSpPr>
          <p:cNvPr id="3" name="Subtítulo 2"/>
          <p:cNvSpPr>
            <a:spLocks noGrp="1"/>
          </p:cNvSpPr>
          <p:nvPr>
            <p:ph type="subTitle" idx="1"/>
          </p:nvPr>
        </p:nvSpPr>
        <p:spPr>
          <a:xfrm flipH="1">
            <a:off x="398834" y="1119404"/>
            <a:ext cx="8346332" cy="3751719"/>
          </a:xfrm>
        </p:spPr>
        <p:txBody>
          <a:bodyPr/>
          <a:lstStyle/>
          <a:p>
            <a:pPr marL="495300" indent="-342900" algn="just">
              <a:lnSpc>
                <a:spcPct val="150000"/>
              </a:lnSpc>
              <a:buFont typeface="+mj-lt"/>
              <a:buAutoNum type="arabicParenR"/>
            </a:pPr>
            <a:r>
              <a:rPr lang="es-CR" sz="1400" dirty="0">
                <a:latin typeface="+mn-lt"/>
              </a:rPr>
              <a:t>Camino C2-13-045: Santa Clara – Las Milpas.</a:t>
            </a:r>
            <a:endParaRPr lang="es-ES" sz="1400" dirty="0">
              <a:effectLst/>
              <a:latin typeface="Arial" panose="020B0604020202020204" pitchFamily="34" charset="0"/>
              <a:ea typeface="Arial" panose="020B0604020202020204" pitchFamily="34" charset="0"/>
            </a:endParaRPr>
          </a:p>
          <a:p>
            <a:pPr marL="495300" indent="-342900" algn="just">
              <a:lnSpc>
                <a:spcPct val="150000"/>
              </a:lnSpc>
              <a:buFont typeface="+mj-lt"/>
              <a:buAutoNum type="arabicParenR"/>
            </a:pPr>
            <a:r>
              <a:rPr lang="es-ES" sz="1400" dirty="0">
                <a:latin typeface="Arial" panose="020B0604020202020204" pitchFamily="34" charset="0"/>
                <a:ea typeface="Arial" panose="020B0604020202020204" pitchFamily="34" charset="0"/>
              </a:rPr>
              <a:t>Monto del presupuesto: </a:t>
            </a:r>
            <a:r>
              <a:rPr lang="es-ES" sz="1400" dirty="0">
                <a:latin typeface="+mn-lt"/>
              </a:rPr>
              <a:t>Ȼ12.110.000,00.</a:t>
            </a:r>
          </a:p>
          <a:p>
            <a:pPr marL="495300" indent="-342900" algn="just">
              <a:lnSpc>
                <a:spcPct val="150000"/>
              </a:lnSpc>
              <a:buFont typeface="+mj-lt"/>
              <a:buAutoNum type="arabicParenR"/>
            </a:pPr>
            <a:r>
              <a:rPr lang="es-ES" sz="1400" dirty="0">
                <a:latin typeface="Arial" panose="020B0604020202020204" pitchFamily="34" charset="0"/>
              </a:rPr>
              <a:t>Reacondicionamiento de la plataforma.</a:t>
            </a:r>
          </a:p>
          <a:p>
            <a:pPr marL="152400" indent="0" algn="just">
              <a:lnSpc>
                <a:spcPct val="150000"/>
              </a:lnSpc>
            </a:pPr>
            <a:endParaRPr lang="es-ES" sz="1400" dirty="0">
              <a:latin typeface="+mn-lt"/>
            </a:endParaRPr>
          </a:p>
          <a:p>
            <a:pPr marL="495300" indent="-342900" algn="just">
              <a:lnSpc>
                <a:spcPct val="150000"/>
              </a:lnSpc>
              <a:buFont typeface="+mj-lt"/>
              <a:buAutoNum type="arabicParenR"/>
            </a:pPr>
            <a:endParaRPr lang="es-CR" sz="1400" dirty="0">
              <a:effectLst/>
              <a:latin typeface="Arial" panose="020B0604020202020204" pitchFamily="34" charset="0"/>
              <a:ea typeface="Arial" panose="020B0604020202020204" pitchFamily="34" charset="0"/>
            </a:endParaRPr>
          </a:p>
          <a:p>
            <a:pPr marL="152400" indent="0" algn="l"/>
            <a:endParaRPr lang="es-CR" sz="1400"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6" name="Imagen 5">
            <a:extLst>
              <a:ext uri="{FF2B5EF4-FFF2-40B4-BE49-F238E27FC236}">
                <a16:creationId xmlns:a16="http://schemas.microsoft.com/office/drawing/2014/main" id="{4BCE9F4D-9F51-9A95-1121-E6E3A7F778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834" y="2270235"/>
            <a:ext cx="4005000" cy="2724641"/>
          </a:xfrm>
          <a:prstGeom prst="rect">
            <a:avLst/>
          </a:prstGeom>
          <a:noFill/>
        </p:spPr>
      </p:pic>
      <p:pic>
        <p:nvPicPr>
          <p:cNvPr id="11" name="Imagen 10" descr="Una calle de tierra&#10;&#10;Descripción generada automáticamente">
            <a:extLst>
              <a:ext uri="{FF2B5EF4-FFF2-40B4-BE49-F238E27FC236}">
                <a16:creationId xmlns:a16="http://schemas.microsoft.com/office/drawing/2014/main" id="{00F5F247-ACF5-05FE-66E2-C5FBF40F83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0167" y="2270235"/>
            <a:ext cx="4005000" cy="2724641"/>
          </a:xfrm>
          <a:prstGeom prst="rect">
            <a:avLst/>
          </a:prstGeom>
          <a:noFill/>
        </p:spPr>
      </p:pic>
    </p:spTree>
    <p:extLst>
      <p:ext uri="{BB962C8B-B14F-4D97-AF65-F5344CB8AC3E}">
        <p14:creationId xmlns:p14="http://schemas.microsoft.com/office/powerpoint/2010/main" val="2605737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737371" cy="1288316"/>
          </a:xfrm>
        </p:spPr>
        <p:txBody>
          <a:bodyPr/>
          <a:lstStyle/>
          <a:p>
            <a:pPr algn="ctr"/>
            <a:r>
              <a:rPr lang="es-CR" dirty="0">
                <a:latin typeface="+mn-lt"/>
                <a:ea typeface="Times New Roman" panose="02020603050405020304" pitchFamily="18" charset="0"/>
              </a:rPr>
              <a:t>Contrataciones 2021 ejecutadas en el año 2022</a:t>
            </a:r>
            <a:endParaRPr lang="es-CR" dirty="0">
              <a:latin typeface="+mn-lt"/>
            </a:endParaRPr>
          </a:p>
        </p:txBody>
      </p:sp>
      <p:sp>
        <p:nvSpPr>
          <p:cNvPr id="3" name="Subtítulo 2"/>
          <p:cNvSpPr>
            <a:spLocks noGrp="1"/>
          </p:cNvSpPr>
          <p:nvPr>
            <p:ph type="subTitle" idx="1"/>
          </p:nvPr>
        </p:nvSpPr>
        <p:spPr>
          <a:xfrm flipH="1">
            <a:off x="4571997" y="1410441"/>
            <a:ext cx="4046707" cy="998221"/>
          </a:xfrm>
        </p:spPr>
        <p:txBody>
          <a:bodyPr/>
          <a:lstStyle/>
          <a:p>
            <a:pPr algn="l"/>
            <a:r>
              <a:rPr lang="es-ES" dirty="0">
                <a:latin typeface="+mn-lt"/>
              </a:rPr>
              <a:t>Nombre del proyecto:</a:t>
            </a:r>
          </a:p>
          <a:p>
            <a:pPr algn="l"/>
            <a:r>
              <a:rPr lang="es-ES" dirty="0">
                <a:latin typeface="+mn-lt"/>
              </a:rPr>
              <a:t>Rehabilitacion del Camino C2-13-008, mediante la conformación de cunetas, conformación de la superficie de ruedo en (Ent.C.011) Fin de camino, Camelias..</a:t>
            </a:r>
            <a:endParaRPr lang="es-CR" dirty="0">
              <a:latin typeface="+mn-lt"/>
            </a:endParaRPr>
          </a:p>
        </p:txBody>
      </p:sp>
      <p:sp>
        <p:nvSpPr>
          <p:cNvPr id="4" name="Subtítulo 2"/>
          <p:cNvSpPr txBox="1">
            <a:spLocks/>
          </p:cNvSpPr>
          <p:nvPr/>
        </p:nvSpPr>
        <p:spPr>
          <a:xfrm flipH="1">
            <a:off x="4571995" y="2665343"/>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 29.358.107,27</a:t>
            </a:r>
            <a:endParaRPr lang="es-CR" dirty="0">
              <a:latin typeface="+mn-lt"/>
            </a:endParaRPr>
          </a:p>
        </p:txBody>
      </p:sp>
      <p:sp>
        <p:nvSpPr>
          <p:cNvPr id="5" name="Subtítulo 2"/>
          <p:cNvSpPr txBox="1">
            <a:spLocks/>
          </p:cNvSpPr>
          <p:nvPr/>
        </p:nvSpPr>
        <p:spPr>
          <a:xfrm flipH="1">
            <a:off x="4571997" y="3551199"/>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endParaRPr lang="es-CR" dirty="0">
              <a:latin typeface="+mn-lt"/>
            </a:endParaRPr>
          </a:p>
        </p:txBody>
      </p:sp>
      <p:sp>
        <p:nvSpPr>
          <p:cNvPr id="6" name="Subtítulo 2"/>
          <p:cNvSpPr txBox="1">
            <a:spLocks/>
          </p:cNvSpPr>
          <p:nvPr/>
        </p:nvSpPr>
        <p:spPr>
          <a:xfrm flipH="1">
            <a:off x="4571997" y="3058686"/>
            <a:ext cx="3608964"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endParaRPr lang="es-CR" dirty="0">
              <a:latin typeface="+mn-lt"/>
            </a:endParaRPr>
          </a:p>
        </p:txBody>
      </p:sp>
      <p:sp>
        <p:nvSpPr>
          <p:cNvPr id="11" name="Subtítulo 2"/>
          <p:cNvSpPr txBox="1">
            <a:spLocks/>
          </p:cNvSpPr>
          <p:nvPr/>
        </p:nvSpPr>
        <p:spPr>
          <a:xfrm flipH="1">
            <a:off x="4571996" y="3533652"/>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DE UPALA</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6146" name="Picture 2" descr="041896f9-ca8f-4cce-b3dd-b1c111bfdef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834" y="1498148"/>
            <a:ext cx="3871609" cy="164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15" descr="C:\Users\rduran\Desktop\cf07a24a-e966-4eee-807d-9a613689fbb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833" y="3270130"/>
            <a:ext cx="3871609" cy="1723121"/>
          </a:xfrm>
          <a:prstGeom prst="rect">
            <a:avLst/>
          </a:prstGeom>
          <a:noFill/>
          <a:ln>
            <a:noFill/>
          </a:ln>
        </p:spPr>
      </p:pic>
    </p:spTree>
    <p:extLst>
      <p:ext uri="{BB962C8B-B14F-4D97-AF65-F5344CB8AC3E}">
        <p14:creationId xmlns:p14="http://schemas.microsoft.com/office/powerpoint/2010/main" val="2477894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5"/>
            <a:ext cx="4989284" cy="723276"/>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con maquinaria municipal 2023</a:t>
            </a:r>
            <a:endParaRPr lang="es-CR" dirty="0">
              <a:latin typeface="+mn-lt"/>
            </a:endParaRPr>
          </a:p>
        </p:txBody>
      </p:sp>
      <p:sp>
        <p:nvSpPr>
          <p:cNvPr id="3" name="Subtítulo 2"/>
          <p:cNvSpPr>
            <a:spLocks noGrp="1"/>
          </p:cNvSpPr>
          <p:nvPr>
            <p:ph type="subTitle" idx="1"/>
          </p:nvPr>
        </p:nvSpPr>
        <p:spPr>
          <a:xfrm flipH="1">
            <a:off x="398834" y="1119404"/>
            <a:ext cx="8346332" cy="3751719"/>
          </a:xfrm>
        </p:spPr>
        <p:txBody>
          <a:bodyPr/>
          <a:lstStyle/>
          <a:p>
            <a:pPr marL="495300" indent="-342900" algn="just">
              <a:lnSpc>
                <a:spcPct val="200000"/>
              </a:lnSpc>
              <a:buFont typeface="+mj-lt"/>
              <a:buAutoNum type="arabicParenR"/>
            </a:pPr>
            <a:r>
              <a:rPr lang="es-CR" sz="1400" dirty="0">
                <a:latin typeface="+mn-lt"/>
              </a:rPr>
              <a:t>Camino: C2-13-170 (La Victoria – Fin de camino Frontera con Nicaragua).</a:t>
            </a:r>
          </a:p>
          <a:p>
            <a:pPr marL="495300" indent="-342900" algn="just">
              <a:lnSpc>
                <a:spcPct val="200000"/>
              </a:lnSpc>
              <a:buFont typeface="+mj-lt"/>
              <a:buAutoNum type="arabicParenR"/>
            </a:pPr>
            <a:r>
              <a:rPr lang="es-CR" sz="1400" dirty="0">
                <a:effectLst/>
                <a:latin typeface="+mn-lt"/>
                <a:ea typeface="Arial" panose="020B0604020202020204" pitchFamily="34" charset="0"/>
              </a:rPr>
              <a:t>Camino C2-13-171 (</a:t>
            </a:r>
            <a:r>
              <a:rPr lang="es-CR" sz="1400" dirty="0">
                <a:latin typeface="+mn-lt"/>
                <a:ea typeface="Arial" panose="020B0604020202020204" pitchFamily="34" charset="0"/>
              </a:rPr>
              <a:t>Finca Oscar Vargas – Frontera con Nicaragua).</a:t>
            </a:r>
          </a:p>
          <a:p>
            <a:pPr marL="495300" indent="-342900" algn="just">
              <a:lnSpc>
                <a:spcPct val="200000"/>
              </a:lnSpc>
              <a:buFont typeface="+mj-lt"/>
              <a:buAutoNum type="arabicParenR"/>
            </a:pPr>
            <a:r>
              <a:rPr lang="es-CR" sz="1400" dirty="0">
                <a:effectLst/>
                <a:latin typeface="+mn-lt"/>
                <a:ea typeface="Arial" panose="020B0604020202020204" pitchFamily="34" charset="0"/>
              </a:rPr>
              <a:t>Camino C2-13-172 (La Victoria </a:t>
            </a:r>
            <a:r>
              <a:rPr lang="es-CR" sz="1400" dirty="0">
                <a:latin typeface="+mn-lt"/>
                <a:ea typeface="Arial" panose="020B0604020202020204" pitchFamily="34" charset="0"/>
              </a:rPr>
              <a:t>- </a:t>
            </a:r>
            <a:r>
              <a:rPr lang="es-CR" sz="1400" dirty="0">
                <a:effectLst/>
                <a:latin typeface="+mn-lt"/>
                <a:ea typeface="Arial" panose="020B0604020202020204" pitchFamily="34" charset="0"/>
              </a:rPr>
              <a:t>Fin de camino, Camino El Holandés).</a:t>
            </a:r>
            <a:endParaRPr lang="es-ES" sz="1400" dirty="0">
              <a:effectLst/>
              <a:latin typeface="Arial" panose="020B0604020202020204" pitchFamily="34" charset="0"/>
              <a:ea typeface="Arial" panose="020B0604020202020204" pitchFamily="34" charset="0"/>
            </a:endParaRPr>
          </a:p>
          <a:p>
            <a:pPr marL="495300" indent="-342900" algn="just">
              <a:lnSpc>
                <a:spcPct val="200000"/>
              </a:lnSpc>
              <a:buFont typeface="+mj-lt"/>
              <a:buAutoNum type="arabicParenR"/>
            </a:pPr>
            <a:r>
              <a:rPr lang="es-ES" sz="1400" dirty="0">
                <a:latin typeface="Arial" panose="020B0604020202020204" pitchFamily="34" charset="0"/>
                <a:ea typeface="Arial" panose="020B0604020202020204" pitchFamily="34" charset="0"/>
              </a:rPr>
              <a:t>Monto del presupuesto: </a:t>
            </a:r>
            <a:r>
              <a:rPr lang="es-ES" sz="1400" dirty="0">
                <a:latin typeface="+mn-lt"/>
              </a:rPr>
              <a:t>Ȼ8.314.000,00.</a:t>
            </a:r>
          </a:p>
          <a:p>
            <a:pPr marL="495300" indent="-342900" algn="just">
              <a:lnSpc>
                <a:spcPct val="200000"/>
              </a:lnSpc>
              <a:buFont typeface="+mj-lt"/>
              <a:buAutoNum type="arabicParenR"/>
            </a:pPr>
            <a:r>
              <a:rPr lang="es-ES" sz="1400" dirty="0">
                <a:latin typeface="Arial" panose="020B0604020202020204" pitchFamily="34" charset="0"/>
              </a:rPr>
              <a:t>Reacondicionamiento de la plataforma, colocación, conformación y compactación de material.</a:t>
            </a:r>
          </a:p>
          <a:p>
            <a:pPr marL="152400" indent="0" algn="just">
              <a:lnSpc>
                <a:spcPct val="200000"/>
              </a:lnSpc>
            </a:pPr>
            <a:endParaRPr lang="es-ES" sz="1400" dirty="0">
              <a:latin typeface="+mn-lt"/>
            </a:endParaRPr>
          </a:p>
          <a:p>
            <a:pPr marL="495300" indent="-342900" algn="just">
              <a:lnSpc>
                <a:spcPct val="150000"/>
              </a:lnSpc>
              <a:buFont typeface="+mj-lt"/>
              <a:buAutoNum type="arabicParenR"/>
            </a:pPr>
            <a:endParaRPr lang="es-CR" sz="1400" dirty="0">
              <a:effectLst/>
              <a:latin typeface="Arial" panose="020B0604020202020204" pitchFamily="34" charset="0"/>
              <a:ea typeface="Arial" panose="020B0604020202020204" pitchFamily="34" charset="0"/>
            </a:endParaRPr>
          </a:p>
          <a:p>
            <a:pPr marL="152400" indent="0" algn="l"/>
            <a:endParaRPr lang="es-CR" sz="1400"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Tree>
    <p:extLst>
      <p:ext uri="{BB962C8B-B14F-4D97-AF65-F5344CB8AC3E}">
        <p14:creationId xmlns:p14="http://schemas.microsoft.com/office/powerpoint/2010/main" val="3245308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989284" cy="1503874"/>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con maquinaria municipal 2023</a:t>
            </a:r>
            <a:endParaRPr lang="es-CR" dirty="0">
              <a:latin typeface="+mn-lt"/>
            </a:endParaRPr>
          </a:p>
        </p:txBody>
      </p:sp>
      <p:sp>
        <p:nvSpPr>
          <p:cNvPr id="3" name="Subtítulo 2"/>
          <p:cNvSpPr>
            <a:spLocks noGrp="1"/>
          </p:cNvSpPr>
          <p:nvPr>
            <p:ph type="subTitle" idx="1"/>
          </p:nvPr>
        </p:nvSpPr>
        <p:spPr>
          <a:xfrm flipH="1">
            <a:off x="398834" y="1912885"/>
            <a:ext cx="8346332" cy="2958238"/>
          </a:xfrm>
        </p:spPr>
        <p:txBody>
          <a:bodyPr/>
          <a:lstStyle/>
          <a:p>
            <a:pPr marL="495300" indent="-342900" algn="just">
              <a:lnSpc>
                <a:spcPct val="200000"/>
              </a:lnSpc>
              <a:buFont typeface="+mj-lt"/>
              <a:buAutoNum type="arabicParenR"/>
            </a:pPr>
            <a:r>
              <a:rPr lang="es-CR" sz="1400" dirty="0">
                <a:latin typeface="+mn-lt"/>
              </a:rPr>
              <a:t>Camino: C2-13-071 (El Progreso Cruce – Fin de camino).</a:t>
            </a:r>
          </a:p>
          <a:p>
            <a:pPr marL="495300" indent="-342900" algn="just">
              <a:lnSpc>
                <a:spcPct val="200000"/>
              </a:lnSpc>
              <a:buFont typeface="+mj-lt"/>
              <a:buAutoNum type="arabicParenR"/>
            </a:pPr>
            <a:r>
              <a:rPr lang="es-ES" sz="1400" dirty="0">
                <a:latin typeface="Arial" panose="020B0604020202020204" pitchFamily="34" charset="0"/>
                <a:ea typeface="Arial" panose="020B0604020202020204" pitchFamily="34" charset="0"/>
              </a:rPr>
              <a:t>Monto del presupuesto: </a:t>
            </a:r>
            <a:r>
              <a:rPr lang="es-ES" sz="1400" dirty="0">
                <a:latin typeface="+mn-lt"/>
              </a:rPr>
              <a:t>Ȼ2.404.000,00.</a:t>
            </a:r>
          </a:p>
          <a:p>
            <a:pPr marL="495300" indent="-342900" algn="just">
              <a:lnSpc>
                <a:spcPct val="200000"/>
              </a:lnSpc>
              <a:buFont typeface="+mj-lt"/>
              <a:buAutoNum type="arabicParenR"/>
            </a:pPr>
            <a:r>
              <a:rPr lang="es-CR" sz="1400" dirty="0">
                <a:latin typeface="Arial" panose="020B0604020202020204" pitchFamily="34" charset="0"/>
              </a:rPr>
              <a:t>Conformación de superficie de ruedo y colocación del material.</a:t>
            </a:r>
            <a:endParaRPr lang="es-ES" sz="1400" dirty="0">
              <a:latin typeface="Arial" panose="020B0604020202020204" pitchFamily="34" charset="0"/>
            </a:endParaRPr>
          </a:p>
          <a:p>
            <a:pPr marL="495300" indent="-342900" algn="just">
              <a:lnSpc>
                <a:spcPct val="200000"/>
              </a:lnSpc>
              <a:buFont typeface="+mj-lt"/>
              <a:buAutoNum type="arabicParenR"/>
            </a:pPr>
            <a:endParaRPr lang="es-CR" sz="1400" dirty="0">
              <a:effectLst/>
              <a:latin typeface="Arial" panose="020B0604020202020204" pitchFamily="34" charset="0"/>
              <a:ea typeface="Arial" panose="020B0604020202020204" pitchFamily="34" charset="0"/>
            </a:endParaRPr>
          </a:p>
          <a:p>
            <a:pPr marL="152400" indent="0" algn="l"/>
            <a:endParaRPr lang="es-CR" sz="1400"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Tree>
    <p:extLst>
      <p:ext uri="{BB962C8B-B14F-4D97-AF65-F5344CB8AC3E}">
        <p14:creationId xmlns:p14="http://schemas.microsoft.com/office/powerpoint/2010/main" val="694717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989284" cy="1283155"/>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con maquinaria municipal 2023</a:t>
            </a:r>
            <a:endParaRPr lang="es-CR" dirty="0">
              <a:latin typeface="+mn-lt"/>
            </a:endParaRPr>
          </a:p>
        </p:txBody>
      </p:sp>
      <p:sp>
        <p:nvSpPr>
          <p:cNvPr id="3" name="Subtítulo 2"/>
          <p:cNvSpPr>
            <a:spLocks noGrp="1"/>
          </p:cNvSpPr>
          <p:nvPr>
            <p:ph type="subTitle" idx="1"/>
          </p:nvPr>
        </p:nvSpPr>
        <p:spPr>
          <a:xfrm flipH="1">
            <a:off x="398834" y="1881353"/>
            <a:ext cx="8346332" cy="2989770"/>
          </a:xfrm>
        </p:spPr>
        <p:txBody>
          <a:bodyPr/>
          <a:lstStyle/>
          <a:p>
            <a:pPr marL="495300" indent="-342900" algn="just">
              <a:lnSpc>
                <a:spcPct val="200000"/>
              </a:lnSpc>
              <a:buFont typeface="+mj-lt"/>
              <a:buAutoNum type="arabicParenR"/>
            </a:pPr>
            <a:r>
              <a:rPr lang="es-CR" sz="1400" dirty="0">
                <a:latin typeface="+mn-lt"/>
              </a:rPr>
              <a:t>Camino C2-13-237: Santa Lucia – Fin de camino Sector </a:t>
            </a:r>
            <a:r>
              <a:rPr lang="es-CR" sz="1400" dirty="0" err="1">
                <a:latin typeface="+mn-lt"/>
              </a:rPr>
              <a:t>Ñurinda</a:t>
            </a:r>
            <a:r>
              <a:rPr lang="es-CR" sz="1400" dirty="0">
                <a:latin typeface="+mn-lt"/>
              </a:rPr>
              <a:t>.</a:t>
            </a:r>
            <a:endParaRPr lang="es-ES" sz="1400" dirty="0">
              <a:effectLst/>
              <a:latin typeface="Arial" panose="020B0604020202020204" pitchFamily="34" charset="0"/>
              <a:ea typeface="Arial" panose="020B0604020202020204" pitchFamily="34" charset="0"/>
            </a:endParaRPr>
          </a:p>
          <a:p>
            <a:pPr marL="495300" indent="-342900" algn="just">
              <a:lnSpc>
                <a:spcPct val="200000"/>
              </a:lnSpc>
              <a:buFont typeface="+mj-lt"/>
              <a:buAutoNum type="arabicParenR"/>
            </a:pPr>
            <a:r>
              <a:rPr lang="es-ES" sz="1400" dirty="0">
                <a:latin typeface="Arial" panose="020B0604020202020204" pitchFamily="34" charset="0"/>
                <a:ea typeface="Arial" panose="020B0604020202020204" pitchFamily="34" charset="0"/>
              </a:rPr>
              <a:t>Monto del presupuesto: </a:t>
            </a:r>
            <a:r>
              <a:rPr lang="es-ES" sz="1400" dirty="0">
                <a:latin typeface="+mn-lt"/>
              </a:rPr>
              <a:t>Ȼ3.261.400,00.</a:t>
            </a:r>
          </a:p>
          <a:p>
            <a:pPr marL="495300" indent="-342900" algn="just">
              <a:lnSpc>
                <a:spcPct val="200000"/>
              </a:lnSpc>
              <a:buFont typeface="+mj-lt"/>
              <a:buAutoNum type="arabicParenR"/>
            </a:pPr>
            <a:r>
              <a:rPr lang="es-ES" sz="1400" dirty="0">
                <a:latin typeface="Arial" panose="020B0604020202020204" pitchFamily="34" charset="0"/>
              </a:rPr>
              <a:t>Reacondicionamiento de la plataforma y colocación de alcantarillas.</a:t>
            </a:r>
          </a:p>
          <a:p>
            <a:pPr marL="152400" indent="0" algn="just">
              <a:lnSpc>
                <a:spcPct val="200000"/>
              </a:lnSpc>
            </a:pPr>
            <a:endParaRPr lang="es-ES" sz="1400" dirty="0">
              <a:latin typeface="+mn-lt"/>
            </a:endParaRPr>
          </a:p>
          <a:p>
            <a:pPr marL="495300" indent="-342900" algn="just">
              <a:lnSpc>
                <a:spcPct val="150000"/>
              </a:lnSpc>
              <a:buFont typeface="+mj-lt"/>
              <a:buAutoNum type="arabicParenR"/>
            </a:pPr>
            <a:endParaRPr lang="es-CR" sz="1400" dirty="0">
              <a:effectLst/>
              <a:latin typeface="Arial" panose="020B0604020202020204" pitchFamily="34" charset="0"/>
              <a:ea typeface="Arial" panose="020B0604020202020204" pitchFamily="34" charset="0"/>
            </a:endParaRPr>
          </a:p>
          <a:p>
            <a:pPr marL="152400" indent="0" algn="l"/>
            <a:endParaRPr lang="es-CR" sz="1400"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Tree>
    <p:extLst>
      <p:ext uri="{BB962C8B-B14F-4D97-AF65-F5344CB8AC3E}">
        <p14:creationId xmlns:p14="http://schemas.microsoft.com/office/powerpoint/2010/main" val="2781870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989284" cy="1283155"/>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con maquinaria municipal 2023</a:t>
            </a:r>
            <a:endParaRPr lang="es-CR" dirty="0">
              <a:latin typeface="+mn-lt"/>
            </a:endParaRPr>
          </a:p>
        </p:txBody>
      </p:sp>
      <p:sp>
        <p:nvSpPr>
          <p:cNvPr id="3" name="Subtítulo 2"/>
          <p:cNvSpPr>
            <a:spLocks noGrp="1"/>
          </p:cNvSpPr>
          <p:nvPr>
            <p:ph type="subTitle" idx="1"/>
          </p:nvPr>
        </p:nvSpPr>
        <p:spPr>
          <a:xfrm flipH="1">
            <a:off x="398834" y="1881353"/>
            <a:ext cx="8346332" cy="2989770"/>
          </a:xfrm>
        </p:spPr>
        <p:txBody>
          <a:bodyPr/>
          <a:lstStyle/>
          <a:p>
            <a:pPr marL="495300" indent="-342900" algn="just">
              <a:lnSpc>
                <a:spcPct val="200000"/>
              </a:lnSpc>
              <a:buFont typeface="+mj-lt"/>
              <a:buAutoNum type="arabicParenR"/>
            </a:pPr>
            <a:r>
              <a:rPr lang="es-CR" sz="1400" dirty="0">
                <a:latin typeface="+mn-lt"/>
              </a:rPr>
              <a:t>Camino C2-13-187: Cuatro Bocas – San Pedro Plaza.</a:t>
            </a:r>
            <a:endParaRPr lang="es-ES" sz="1400" dirty="0">
              <a:effectLst/>
              <a:latin typeface="Arial" panose="020B0604020202020204" pitchFamily="34" charset="0"/>
              <a:ea typeface="Arial" panose="020B0604020202020204" pitchFamily="34" charset="0"/>
            </a:endParaRPr>
          </a:p>
          <a:p>
            <a:pPr marL="495300" indent="-342900" algn="just">
              <a:lnSpc>
                <a:spcPct val="200000"/>
              </a:lnSpc>
              <a:buFont typeface="+mj-lt"/>
              <a:buAutoNum type="arabicParenR"/>
            </a:pPr>
            <a:r>
              <a:rPr lang="es-ES" sz="1400" dirty="0">
                <a:latin typeface="Arial" panose="020B0604020202020204" pitchFamily="34" charset="0"/>
                <a:ea typeface="Arial" panose="020B0604020202020204" pitchFamily="34" charset="0"/>
              </a:rPr>
              <a:t>Monto del presupuesto: </a:t>
            </a:r>
            <a:r>
              <a:rPr lang="es-ES" sz="1400" dirty="0">
                <a:latin typeface="+mn-lt"/>
              </a:rPr>
              <a:t>Ȼ4.356.400,00.</a:t>
            </a:r>
          </a:p>
          <a:p>
            <a:pPr marL="495300" indent="-342900" algn="just">
              <a:lnSpc>
                <a:spcPct val="200000"/>
              </a:lnSpc>
              <a:buFont typeface="+mj-lt"/>
              <a:buAutoNum type="arabicParenR"/>
            </a:pPr>
            <a:r>
              <a:rPr lang="es-ES" sz="1400" dirty="0">
                <a:latin typeface="Arial" panose="020B0604020202020204" pitchFamily="34" charset="0"/>
              </a:rPr>
              <a:t>Colocación de alcantarillas.</a:t>
            </a:r>
          </a:p>
          <a:p>
            <a:pPr marL="152400" indent="0" algn="just">
              <a:lnSpc>
                <a:spcPct val="200000"/>
              </a:lnSpc>
            </a:pPr>
            <a:endParaRPr lang="es-ES" sz="1400" dirty="0">
              <a:latin typeface="+mn-lt"/>
            </a:endParaRPr>
          </a:p>
          <a:p>
            <a:pPr marL="495300" indent="-342900" algn="just">
              <a:lnSpc>
                <a:spcPct val="150000"/>
              </a:lnSpc>
              <a:buFont typeface="+mj-lt"/>
              <a:buAutoNum type="arabicParenR"/>
            </a:pPr>
            <a:endParaRPr lang="es-CR" sz="1400" dirty="0">
              <a:effectLst/>
              <a:latin typeface="Arial" panose="020B0604020202020204" pitchFamily="34" charset="0"/>
              <a:ea typeface="Arial" panose="020B0604020202020204" pitchFamily="34" charset="0"/>
            </a:endParaRPr>
          </a:p>
          <a:p>
            <a:pPr marL="152400" indent="0" algn="l"/>
            <a:endParaRPr lang="es-CR" sz="1400"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Tree>
    <p:extLst>
      <p:ext uri="{BB962C8B-B14F-4D97-AF65-F5344CB8AC3E}">
        <p14:creationId xmlns:p14="http://schemas.microsoft.com/office/powerpoint/2010/main" val="2422112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5"/>
            <a:ext cx="4989284" cy="723276"/>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Trabajos </a:t>
            </a:r>
            <a:r>
              <a:rPr lang="es-CR" dirty="0">
                <a:solidFill>
                  <a:srgbClr val="434343"/>
                </a:solidFill>
                <a:latin typeface="Arial"/>
              </a:rPr>
              <a:t>de obras CNE 2023</a:t>
            </a:r>
            <a:endParaRPr lang="es-CR" dirty="0">
              <a:latin typeface="+mn-lt"/>
            </a:endParaRPr>
          </a:p>
        </p:txBody>
      </p:sp>
      <p:sp>
        <p:nvSpPr>
          <p:cNvPr id="3" name="Subtítulo 2"/>
          <p:cNvSpPr>
            <a:spLocks noGrp="1"/>
          </p:cNvSpPr>
          <p:nvPr>
            <p:ph type="subTitle" idx="1"/>
          </p:nvPr>
        </p:nvSpPr>
        <p:spPr>
          <a:xfrm flipH="1">
            <a:off x="398834" y="1119404"/>
            <a:ext cx="8346332" cy="3751719"/>
          </a:xfrm>
        </p:spPr>
        <p:txBody>
          <a:bodyPr/>
          <a:lstStyle/>
          <a:p>
            <a:pPr marL="495300" indent="-342900" algn="just">
              <a:lnSpc>
                <a:spcPct val="150000"/>
              </a:lnSpc>
              <a:buFont typeface="+mj-lt"/>
              <a:buAutoNum type="arabicParenR"/>
            </a:pPr>
            <a:r>
              <a:rPr lang="es-CR" sz="1400" dirty="0">
                <a:latin typeface="+mn-lt"/>
              </a:rPr>
              <a:t>Contratación 2023PX-000056-0006500001, Camino C2-13-010: Moreno Cañas.</a:t>
            </a:r>
            <a:endParaRPr lang="es-ES" sz="1400" dirty="0">
              <a:effectLst/>
              <a:latin typeface="Arial" panose="020B0604020202020204" pitchFamily="34" charset="0"/>
              <a:ea typeface="Arial" panose="020B0604020202020204" pitchFamily="34" charset="0"/>
            </a:endParaRPr>
          </a:p>
          <a:p>
            <a:pPr marL="495300" indent="-342900" algn="just">
              <a:lnSpc>
                <a:spcPct val="150000"/>
              </a:lnSpc>
              <a:buFont typeface="+mj-lt"/>
              <a:buAutoNum type="arabicParenR"/>
            </a:pPr>
            <a:r>
              <a:rPr lang="es-ES" sz="1400" dirty="0">
                <a:latin typeface="Arial" panose="020B0604020202020204" pitchFamily="34" charset="0"/>
                <a:ea typeface="Arial" panose="020B0604020202020204" pitchFamily="34" charset="0"/>
              </a:rPr>
              <a:t>Monto del presupuesto: </a:t>
            </a:r>
            <a:r>
              <a:rPr lang="es-ES" sz="1400" dirty="0">
                <a:latin typeface="+mn-lt"/>
              </a:rPr>
              <a:t>Ȼ758.898.541,59.</a:t>
            </a:r>
          </a:p>
          <a:p>
            <a:pPr marL="495300" indent="-342900" algn="just">
              <a:lnSpc>
                <a:spcPct val="150000"/>
              </a:lnSpc>
              <a:buFont typeface="+mj-lt"/>
              <a:buAutoNum type="arabicParenR"/>
            </a:pPr>
            <a:r>
              <a:rPr lang="es-ES" sz="1400" dirty="0">
                <a:latin typeface="Arial" panose="020B0604020202020204" pitchFamily="34" charset="0"/>
              </a:rPr>
              <a:t>Diseño y construcción puente vehicular a un carril con paso peatonal sobre Río </a:t>
            </a:r>
            <a:r>
              <a:rPr lang="es-ES" sz="1400" dirty="0" err="1">
                <a:latin typeface="Arial" panose="020B0604020202020204" pitchFamily="34" charset="0"/>
              </a:rPr>
              <a:t>Guacalito</a:t>
            </a:r>
            <a:r>
              <a:rPr lang="es-ES" sz="1400" dirty="0">
                <a:latin typeface="Arial" panose="020B0604020202020204" pitchFamily="34" charset="0"/>
              </a:rPr>
              <a:t>, Sector Moreno Cañas.</a:t>
            </a:r>
          </a:p>
          <a:p>
            <a:pPr marL="152400" indent="0" algn="just">
              <a:lnSpc>
                <a:spcPct val="150000"/>
              </a:lnSpc>
            </a:pPr>
            <a:endParaRPr lang="es-ES" sz="1400" dirty="0">
              <a:latin typeface="+mn-lt"/>
            </a:endParaRPr>
          </a:p>
          <a:p>
            <a:pPr marL="495300" indent="-342900" algn="just">
              <a:lnSpc>
                <a:spcPct val="150000"/>
              </a:lnSpc>
              <a:buFont typeface="+mj-lt"/>
              <a:buAutoNum type="arabicParenR"/>
            </a:pPr>
            <a:endParaRPr lang="es-CR" sz="1400" dirty="0">
              <a:effectLst/>
              <a:latin typeface="Arial" panose="020B0604020202020204" pitchFamily="34" charset="0"/>
              <a:ea typeface="Arial" panose="020B0604020202020204" pitchFamily="34" charset="0"/>
            </a:endParaRPr>
          </a:p>
          <a:p>
            <a:pPr marL="152400" indent="0" algn="l"/>
            <a:endParaRPr lang="es-CR" sz="1400"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5" name="Imagen 4" descr="Un puente sobre un río&#10;&#10;Descripción generada automáticamente con confianza media">
            <a:extLst>
              <a:ext uri="{FF2B5EF4-FFF2-40B4-BE49-F238E27FC236}">
                <a16:creationId xmlns:a16="http://schemas.microsoft.com/office/drawing/2014/main" id="{000F225A-82CC-91A5-28D8-D6641870EDB3}"/>
              </a:ext>
            </a:extLst>
          </p:cNvPr>
          <p:cNvPicPr>
            <a:picLocks noChangeAspect="1"/>
          </p:cNvPicPr>
          <p:nvPr/>
        </p:nvPicPr>
        <p:blipFill>
          <a:blip r:embed="rId2"/>
          <a:stretch>
            <a:fillRect/>
          </a:stretch>
        </p:blipFill>
        <p:spPr>
          <a:xfrm>
            <a:off x="398834" y="2490952"/>
            <a:ext cx="4099594" cy="2503923"/>
          </a:xfrm>
          <a:prstGeom prst="rect">
            <a:avLst/>
          </a:prstGeom>
        </p:spPr>
      </p:pic>
      <p:pic>
        <p:nvPicPr>
          <p:cNvPr id="13" name="Imagen 12" descr="Banca de madera junto a una carretera&#10;&#10;Descripción generada automáticamente">
            <a:extLst>
              <a:ext uri="{FF2B5EF4-FFF2-40B4-BE49-F238E27FC236}">
                <a16:creationId xmlns:a16="http://schemas.microsoft.com/office/drawing/2014/main" id="{204EEC8E-86FD-ABDC-7FFE-C86CB39539B6}"/>
              </a:ext>
            </a:extLst>
          </p:cNvPr>
          <p:cNvPicPr>
            <a:picLocks noChangeAspect="1"/>
          </p:cNvPicPr>
          <p:nvPr/>
        </p:nvPicPr>
        <p:blipFill>
          <a:blip r:embed="rId3"/>
          <a:stretch>
            <a:fillRect/>
          </a:stretch>
        </p:blipFill>
        <p:spPr>
          <a:xfrm>
            <a:off x="4645573" y="2490952"/>
            <a:ext cx="4099594" cy="2513067"/>
          </a:xfrm>
          <a:prstGeom prst="rect">
            <a:avLst/>
          </a:prstGeom>
        </p:spPr>
      </p:pic>
    </p:spTree>
    <p:extLst>
      <p:ext uri="{BB962C8B-B14F-4D97-AF65-F5344CB8AC3E}">
        <p14:creationId xmlns:p14="http://schemas.microsoft.com/office/powerpoint/2010/main" val="3608154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DD2FEC-7B90-EF6D-F846-435844981B23}"/>
              </a:ext>
            </a:extLst>
          </p:cNvPr>
          <p:cNvSpPr>
            <a:spLocks noGrp="1"/>
          </p:cNvSpPr>
          <p:nvPr>
            <p:ph type="title"/>
          </p:nvPr>
        </p:nvSpPr>
        <p:spPr>
          <a:xfrm>
            <a:off x="1581663" y="1768311"/>
            <a:ext cx="5980673" cy="1606877"/>
          </a:xfrm>
        </p:spPr>
        <p:txBody>
          <a:bodyPr/>
          <a:lstStyle/>
          <a:p>
            <a:pPr algn="ctr"/>
            <a:r>
              <a:rPr lang="es-CR" dirty="0"/>
              <a:t>Información adicional</a:t>
            </a:r>
          </a:p>
        </p:txBody>
      </p:sp>
    </p:spTree>
    <p:extLst>
      <p:ext uri="{BB962C8B-B14F-4D97-AF65-F5344CB8AC3E}">
        <p14:creationId xmlns:p14="http://schemas.microsoft.com/office/powerpoint/2010/main" val="4255366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9632" y="307751"/>
            <a:ext cx="7984733" cy="963721"/>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Licitación </a:t>
            </a:r>
            <a:r>
              <a:rPr lang="es-CR" dirty="0">
                <a:solidFill>
                  <a:srgbClr val="434343"/>
                </a:solidFill>
                <a:latin typeface="Arial"/>
              </a:rPr>
              <a:t>menor</a:t>
            </a:r>
            <a:r>
              <a:rPr kumimoji="0" lang="es-CR" sz="2800" b="1" i="0" u="none" strike="noStrike" kern="0" cap="none" spc="0" normalizeH="0" baseline="0" noProof="0" dirty="0">
                <a:ln>
                  <a:noFill/>
                </a:ln>
                <a:solidFill>
                  <a:srgbClr val="434343"/>
                </a:solidFill>
                <a:effectLst/>
                <a:uLnTx/>
                <a:uFillTx/>
                <a:latin typeface="Arial"/>
                <a:sym typeface="Livvic"/>
              </a:rPr>
              <a:t>: 2023LE-000003-0021500001</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6" name="Subtítulo 2">
            <a:extLst>
              <a:ext uri="{FF2B5EF4-FFF2-40B4-BE49-F238E27FC236}">
                <a16:creationId xmlns:a16="http://schemas.microsoft.com/office/drawing/2014/main" id="{CDB1A735-015A-DAF5-0842-2F0B99F1ACB7}"/>
              </a:ext>
            </a:extLst>
          </p:cNvPr>
          <p:cNvSpPr txBox="1">
            <a:spLocks/>
          </p:cNvSpPr>
          <p:nvPr/>
        </p:nvSpPr>
        <p:spPr>
          <a:xfrm flipH="1">
            <a:off x="398833" y="1013993"/>
            <a:ext cx="8346332" cy="39258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marL="495300" indent="-342900" algn="just">
              <a:lnSpc>
                <a:spcPct val="200000"/>
              </a:lnSpc>
              <a:buFont typeface="+mj-lt"/>
              <a:buAutoNum type="arabicParenR"/>
            </a:pPr>
            <a:r>
              <a:rPr lang="es-CR" sz="1400" dirty="0">
                <a:latin typeface="+mn-lt"/>
              </a:rPr>
              <a:t>Extracción de 37.000 m</a:t>
            </a:r>
            <a:r>
              <a:rPr lang="es-CR" sz="1400" baseline="30000" dirty="0">
                <a:latin typeface="+mn-lt"/>
              </a:rPr>
              <a:t>3</a:t>
            </a:r>
            <a:r>
              <a:rPr lang="es-CR" sz="1400" dirty="0">
                <a:latin typeface="+mn-lt"/>
              </a:rPr>
              <a:t> de material de río.</a:t>
            </a:r>
          </a:p>
          <a:p>
            <a:pPr marL="495300" indent="-342900" algn="just">
              <a:lnSpc>
                <a:spcPct val="200000"/>
              </a:lnSpc>
              <a:buFont typeface="+mj-lt"/>
              <a:buAutoNum type="arabicParenR"/>
            </a:pPr>
            <a:r>
              <a:rPr lang="es-CR" sz="1400" dirty="0">
                <a:latin typeface="+mn-lt"/>
              </a:rPr>
              <a:t>Trituración de 15.000 m</a:t>
            </a:r>
            <a:r>
              <a:rPr lang="es-CR" sz="1400" baseline="30000" dirty="0">
                <a:latin typeface="+mn-lt"/>
              </a:rPr>
              <a:t>3</a:t>
            </a:r>
            <a:r>
              <a:rPr lang="es-CR" sz="1400" dirty="0">
                <a:latin typeface="+mn-lt"/>
              </a:rPr>
              <a:t> de material de 3 pulgadas.</a:t>
            </a:r>
          </a:p>
          <a:p>
            <a:pPr marL="495300" indent="-342900" algn="just">
              <a:lnSpc>
                <a:spcPct val="200000"/>
              </a:lnSpc>
              <a:buFont typeface="+mj-lt"/>
              <a:buAutoNum type="arabicParenR"/>
            </a:pPr>
            <a:r>
              <a:rPr lang="es-CR" sz="1400" dirty="0">
                <a:latin typeface="+mn-lt"/>
              </a:rPr>
              <a:t>Trituración de 15.000 m</a:t>
            </a:r>
            <a:r>
              <a:rPr lang="es-CR" sz="1400" baseline="30000" dirty="0">
                <a:latin typeface="+mn-lt"/>
              </a:rPr>
              <a:t>3</a:t>
            </a:r>
            <a:r>
              <a:rPr lang="es-CR" sz="1400" dirty="0">
                <a:latin typeface="+mn-lt"/>
              </a:rPr>
              <a:t> de material de 1 ½ pulgadas.</a:t>
            </a:r>
          </a:p>
          <a:p>
            <a:pPr marL="495300" indent="-342900" algn="just">
              <a:lnSpc>
                <a:spcPct val="200000"/>
              </a:lnSpc>
              <a:buFont typeface="+mj-lt"/>
              <a:buAutoNum type="arabicParenR"/>
            </a:pPr>
            <a:r>
              <a:rPr lang="es-CR" sz="1400" dirty="0">
                <a:latin typeface="+mn-lt"/>
              </a:rPr>
              <a:t>7000 m</a:t>
            </a:r>
            <a:r>
              <a:rPr lang="es-CR" sz="1400" baseline="30000" dirty="0">
                <a:latin typeface="+mn-lt"/>
              </a:rPr>
              <a:t>3</a:t>
            </a:r>
            <a:r>
              <a:rPr lang="es-CR" sz="1400" dirty="0">
                <a:latin typeface="+mn-lt"/>
              </a:rPr>
              <a:t> quedaría en material bruto.</a:t>
            </a:r>
            <a:r>
              <a:rPr lang="es-CR" sz="1400" baseline="30000" dirty="0">
                <a:latin typeface="+mn-lt"/>
              </a:rPr>
              <a:t> </a:t>
            </a:r>
          </a:p>
          <a:p>
            <a:pPr marL="495300" indent="-342900" algn="just">
              <a:lnSpc>
                <a:spcPct val="200000"/>
              </a:lnSpc>
              <a:buFont typeface="+mj-lt"/>
              <a:buAutoNum type="arabicParenR"/>
            </a:pPr>
            <a:r>
              <a:rPr lang="es-ES" sz="1400" dirty="0">
                <a:latin typeface="+mn-lt"/>
              </a:rPr>
              <a:t>Monto del presupuesto: Ȼ213.052.400 colones.</a:t>
            </a:r>
          </a:p>
          <a:p>
            <a:pPr marL="495300" indent="-342900" algn="just">
              <a:lnSpc>
                <a:spcPct val="200000"/>
              </a:lnSpc>
              <a:buFont typeface="+mj-lt"/>
              <a:buAutoNum type="arabicParenR"/>
            </a:pPr>
            <a:r>
              <a:rPr lang="es-CR" sz="1400" dirty="0">
                <a:latin typeface="+mn-lt"/>
              </a:rPr>
              <a:t>La maquinaria municipal está interviniendo caminos gracias al alquiler de quebradores portátiles, los cuales están triturando material. </a:t>
            </a:r>
          </a:p>
          <a:p>
            <a:pPr marL="152400" indent="0" algn="just">
              <a:lnSpc>
                <a:spcPct val="200000"/>
              </a:lnSpc>
            </a:pPr>
            <a:endParaRPr lang="es-CR" sz="1400" dirty="0">
              <a:latin typeface="+mn-lt"/>
            </a:endParaRPr>
          </a:p>
          <a:p>
            <a:pPr marL="152400" indent="0" algn="just"/>
            <a:endParaRPr lang="es-CR" sz="1400" dirty="0">
              <a:latin typeface="+mn-lt"/>
            </a:endParaRPr>
          </a:p>
          <a:p>
            <a:pPr marL="495300" indent="-342900" algn="just">
              <a:buFont typeface="+mj-lt"/>
              <a:buAutoNum type="arabicParenR"/>
            </a:pPr>
            <a:endParaRPr lang="es-CR" sz="1400" dirty="0">
              <a:latin typeface="+mn-lt"/>
            </a:endParaRPr>
          </a:p>
          <a:p>
            <a:pPr marL="495300" indent="-342900" algn="just">
              <a:buFont typeface="+mj-lt"/>
              <a:buAutoNum type="arabicParenR"/>
            </a:pPr>
            <a:endParaRPr lang="es-CR" sz="1400" dirty="0">
              <a:latin typeface="+mn-lt"/>
            </a:endParaRPr>
          </a:p>
        </p:txBody>
      </p:sp>
    </p:spTree>
    <p:extLst>
      <p:ext uri="{BB962C8B-B14F-4D97-AF65-F5344CB8AC3E}">
        <p14:creationId xmlns:p14="http://schemas.microsoft.com/office/powerpoint/2010/main" val="3190083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9632" y="307752"/>
            <a:ext cx="7984733" cy="621112"/>
          </a:xfrm>
        </p:spPr>
        <p:txBody>
          <a:bodyPr/>
          <a:lstStyle/>
          <a:p>
            <a:pPr algn="ctr"/>
            <a:r>
              <a:rPr kumimoji="0" lang="es-CR" sz="2800" b="1" i="0" u="none" strike="noStrike" kern="0" cap="none" spc="0" normalizeH="0" baseline="0" noProof="0" dirty="0">
                <a:ln>
                  <a:noFill/>
                </a:ln>
                <a:solidFill>
                  <a:srgbClr val="434343"/>
                </a:solidFill>
                <a:effectLst/>
                <a:uLnTx/>
                <a:uFillTx/>
                <a:latin typeface="Arial"/>
                <a:sym typeface="Livvic"/>
              </a:rPr>
              <a:t>Licitación </a:t>
            </a:r>
            <a:r>
              <a:rPr lang="es-CR" dirty="0">
                <a:solidFill>
                  <a:srgbClr val="434343"/>
                </a:solidFill>
                <a:latin typeface="Arial"/>
              </a:rPr>
              <a:t>menor</a:t>
            </a:r>
            <a:r>
              <a:rPr kumimoji="0" lang="es-CR" sz="2800" b="1" i="0" u="none" strike="noStrike" kern="0" cap="none" spc="0" normalizeH="0" baseline="0" noProof="0" dirty="0">
                <a:ln>
                  <a:noFill/>
                </a:ln>
                <a:solidFill>
                  <a:srgbClr val="434343"/>
                </a:solidFill>
                <a:effectLst/>
                <a:uLnTx/>
                <a:uFillTx/>
                <a:latin typeface="Arial"/>
                <a:sym typeface="Livvic"/>
              </a:rPr>
              <a:t>: 2023LE-000003-0021500001</a:t>
            </a:r>
            <a:endParaRPr lang="es-CR"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6" name="Subtítulo 2">
            <a:extLst>
              <a:ext uri="{FF2B5EF4-FFF2-40B4-BE49-F238E27FC236}">
                <a16:creationId xmlns:a16="http://schemas.microsoft.com/office/drawing/2014/main" id="{CDB1A735-015A-DAF5-0842-2F0B99F1ACB7}"/>
              </a:ext>
            </a:extLst>
          </p:cNvPr>
          <p:cNvSpPr txBox="1">
            <a:spLocks/>
          </p:cNvSpPr>
          <p:nvPr/>
        </p:nvSpPr>
        <p:spPr>
          <a:xfrm flipH="1">
            <a:off x="398833" y="1013993"/>
            <a:ext cx="8346332" cy="39258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marL="152400" indent="0" algn="just">
              <a:lnSpc>
                <a:spcPct val="200000"/>
              </a:lnSpc>
            </a:pPr>
            <a:endParaRPr lang="es-CR" sz="1400" dirty="0">
              <a:latin typeface="+mn-lt"/>
            </a:endParaRPr>
          </a:p>
          <a:p>
            <a:pPr marL="152400" indent="0" algn="just"/>
            <a:endParaRPr lang="es-CR" sz="1400" dirty="0">
              <a:latin typeface="+mn-lt"/>
            </a:endParaRPr>
          </a:p>
          <a:p>
            <a:pPr marL="495300" indent="-342900" algn="just">
              <a:buFont typeface="+mj-lt"/>
              <a:buAutoNum type="arabicParenR"/>
            </a:pPr>
            <a:endParaRPr lang="es-CR" sz="1400" dirty="0">
              <a:latin typeface="+mn-lt"/>
            </a:endParaRPr>
          </a:p>
          <a:p>
            <a:pPr marL="495300" indent="-342900" algn="just">
              <a:buFont typeface="+mj-lt"/>
              <a:buAutoNum type="arabicParenR"/>
            </a:pPr>
            <a:endParaRPr lang="es-CR" sz="1400" dirty="0">
              <a:latin typeface="+mn-lt"/>
            </a:endParaRPr>
          </a:p>
        </p:txBody>
      </p:sp>
      <p:pic>
        <p:nvPicPr>
          <p:cNvPr id="4" name="Imagen 3" descr="Una montaña de arena&#10;&#10;Descripción generada automáticamente">
            <a:extLst>
              <a:ext uri="{FF2B5EF4-FFF2-40B4-BE49-F238E27FC236}">
                <a16:creationId xmlns:a16="http://schemas.microsoft.com/office/drawing/2014/main" id="{234E3955-BD72-A3E2-C3F0-C3C245181E31}"/>
              </a:ext>
            </a:extLst>
          </p:cNvPr>
          <p:cNvPicPr>
            <a:picLocks noChangeAspect="1"/>
          </p:cNvPicPr>
          <p:nvPr/>
        </p:nvPicPr>
        <p:blipFill>
          <a:blip r:embed="rId2"/>
          <a:stretch>
            <a:fillRect/>
          </a:stretch>
        </p:blipFill>
        <p:spPr>
          <a:xfrm>
            <a:off x="398832" y="1013994"/>
            <a:ext cx="4173168" cy="1971668"/>
          </a:xfrm>
          <a:prstGeom prst="rect">
            <a:avLst/>
          </a:prstGeom>
        </p:spPr>
      </p:pic>
      <p:pic>
        <p:nvPicPr>
          <p:cNvPr id="11" name="Imagen 10" descr="Una montaña de arena&#10;&#10;Descripción generada automáticamente">
            <a:extLst>
              <a:ext uri="{FF2B5EF4-FFF2-40B4-BE49-F238E27FC236}">
                <a16:creationId xmlns:a16="http://schemas.microsoft.com/office/drawing/2014/main" id="{B10E7E9F-A591-86D5-1759-0DF7B106CEA7}"/>
              </a:ext>
            </a:extLst>
          </p:cNvPr>
          <p:cNvPicPr>
            <a:picLocks noChangeAspect="1"/>
          </p:cNvPicPr>
          <p:nvPr/>
        </p:nvPicPr>
        <p:blipFill>
          <a:blip r:embed="rId3"/>
          <a:stretch>
            <a:fillRect/>
          </a:stretch>
        </p:blipFill>
        <p:spPr>
          <a:xfrm>
            <a:off x="4700190" y="1013994"/>
            <a:ext cx="4173168" cy="1971666"/>
          </a:xfrm>
          <a:prstGeom prst="rect">
            <a:avLst/>
          </a:prstGeom>
        </p:spPr>
      </p:pic>
      <p:pic>
        <p:nvPicPr>
          <p:cNvPr id="13" name="Imagen 12" descr="Un barco en el agua&#10;&#10;Descripción generada automáticamente con confianza media">
            <a:extLst>
              <a:ext uri="{FF2B5EF4-FFF2-40B4-BE49-F238E27FC236}">
                <a16:creationId xmlns:a16="http://schemas.microsoft.com/office/drawing/2014/main" id="{38A30944-61FD-4731-297D-622586C9712E}"/>
              </a:ext>
            </a:extLst>
          </p:cNvPr>
          <p:cNvPicPr>
            <a:picLocks noChangeAspect="1"/>
          </p:cNvPicPr>
          <p:nvPr/>
        </p:nvPicPr>
        <p:blipFill>
          <a:blip r:embed="rId4"/>
          <a:stretch>
            <a:fillRect/>
          </a:stretch>
        </p:blipFill>
        <p:spPr>
          <a:xfrm>
            <a:off x="398832" y="3070791"/>
            <a:ext cx="4173168" cy="1954198"/>
          </a:xfrm>
          <a:prstGeom prst="rect">
            <a:avLst/>
          </a:prstGeom>
        </p:spPr>
      </p:pic>
      <p:pic>
        <p:nvPicPr>
          <p:cNvPr id="15" name="Imagen 14" descr="Una camioneta en el desierto&#10;&#10;Descripción generada automáticamente">
            <a:extLst>
              <a:ext uri="{FF2B5EF4-FFF2-40B4-BE49-F238E27FC236}">
                <a16:creationId xmlns:a16="http://schemas.microsoft.com/office/drawing/2014/main" id="{988DCFCA-0E44-64C3-6AC9-1287B9D16EEA}"/>
              </a:ext>
            </a:extLst>
          </p:cNvPr>
          <p:cNvPicPr>
            <a:picLocks noChangeAspect="1"/>
          </p:cNvPicPr>
          <p:nvPr/>
        </p:nvPicPr>
        <p:blipFill>
          <a:blip r:embed="rId5"/>
          <a:stretch>
            <a:fillRect/>
          </a:stretch>
        </p:blipFill>
        <p:spPr>
          <a:xfrm>
            <a:off x="4700191" y="3070792"/>
            <a:ext cx="4173168" cy="1954198"/>
          </a:xfrm>
          <a:prstGeom prst="rect">
            <a:avLst/>
          </a:prstGeom>
        </p:spPr>
      </p:pic>
    </p:spTree>
    <p:extLst>
      <p:ext uri="{BB962C8B-B14F-4D97-AF65-F5344CB8AC3E}">
        <p14:creationId xmlns:p14="http://schemas.microsoft.com/office/powerpoint/2010/main" val="413079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946709-168D-A3DF-F519-B7005A361F3E}"/>
              </a:ext>
            </a:extLst>
          </p:cNvPr>
          <p:cNvSpPr>
            <a:spLocks noGrp="1"/>
          </p:cNvSpPr>
          <p:nvPr>
            <p:ph type="title"/>
          </p:nvPr>
        </p:nvSpPr>
        <p:spPr>
          <a:xfrm>
            <a:off x="2823000" y="581137"/>
            <a:ext cx="3498000" cy="896700"/>
          </a:xfrm>
        </p:spPr>
        <p:txBody>
          <a:bodyPr/>
          <a:lstStyle/>
          <a:p>
            <a:pPr algn="ctr"/>
            <a:r>
              <a:rPr lang="es-CR" dirty="0"/>
              <a:t>Concesiones</a:t>
            </a:r>
          </a:p>
        </p:txBody>
      </p:sp>
      <p:sp>
        <p:nvSpPr>
          <p:cNvPr id="3" name="Subtítulo 2">
            <a:extLst>
              <a:ext uri="{FF2B5EF4-FFF2-40B4-BE49-F238E27FC236}">
                <a16:creationId xmlns:a16="http://schemas.microsoft.com/office/drawing/2014/main" id="{FE447145-2E01-9662-683C-ADC1B3FEEAC4}"/>
              </a:ext>
            </a:extLst>
          </p:cNvPr>
          <p:cNvSpPr>
            <a:spLocks noGrp="1"/>
          </p:cNvSpPr>
          <p:nvPr>
            <p:ph type="subTitle" idx="1"/>
          </p:nvPr>
        </p:nvSpPr>
        <p:spPr>
          <a:xfrm flipH="1">
            <a:off x="1070070" y="1537615"/>
            <a:ext cx="7003859" cy="3272838"/>
          </a:xfrm>
        </p:spPr>
        <p:txBody>
          <a:bodyPr/>
          <a:lstStyle/>
          <a:p>
            <a:pPr marL="495300" indent="-342900" algn="just">
              <a:lnSpc>
                <a:spcPct val="150000"/>
              </a:lnSpc>
              <a:buFont typeface="+mj-lt"/>
              <a:buAutoNum type="arabicParenR"/>
            </a:pPr>
            <a:r>
              <a:rPr lang="es-CR" sz="1600" dirty="0">
                <a:latin typeface="Arial" panose="020B0604020202020204" pitchFamily="34" charset="0"/>
                <a:cs typeface="Arial" panose="020B0604020202020204" pitchFamily="34" charset="0"/>
              </a:rPr>
              <a:t>Se cuenta con una concesión temporal en La Chepa en San José de Upala.</a:t>
            </a:r>
          </a:p>
          <a:p>
            <a:pPr marL="495300" indent="-342900" algn="just">
              <a:lnSpc>
                <a:spcPct val="150000"/>
              </a:lnSpc>
              <a:buFont typeface="+mj-lt"/>
              <a:buAutoNum type="arabicParenR"/>
            </a:pPr>
            <a:r>
              <a:rPr lang="es-CR" sz="1600" dirty="0">
                <a:latin typeface="Arial" panose="020B0604020202020204" pitchFamily="34" charset="0"/>
                <a:cs typeface="Arial" panose="020B0604020202020204" pitchFamily="34" charset="0"/>
              </a:rPr>
              <a:t>Se está tramitando la obtención de una concesión permanente en Canalete.</a:t>
            </a:r>
          </a:p>
        </p:txBody>
      </p:sp>
    </p:spTree>
    <p:extLst>
      <p:ext uri="{BB962C8B-B14F-4D97-AF65-F5344CB8AC3E}">
        <p14:creationId xmlns:p14="http://schemas.microsoft.com/office/powerpoint/2010/main" val="2508414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946709-168D-A3DF-F519-B7005A361F3E}"/>
              </a:ext>
            </a:extLst>
          </p:cNvPr>
          <p:cNvSpPr>
            <a:spLocks noGrp="1"/>
          </p:cNvSpPr>
          <p:nvPr>
            <p:ph type="title"/>
          </p:nvPr>
        </p:nvSpPr>
        <p:spPr>
          <a:xfrm>
            <a:off x="2283857" y="486543"/>
            <a:ext cx="4576283" cy="896700"/>
          </a:xfrm>
        </p:spPr>
        <p:txBody>
          <a:bodyPr/>
          <a:lstStyle/>
          <a:p>
            <a:pPr algn="ctr"/>
            <a:r>
              <a:rPr lang="es-CR" dirty="0"/>
              <a:t>Compra de maquinaria</a:t>
            </a:r>
          </a:p>
        </p:txBody>
      </p:sp>
      <p:sp>
        <p:nvSpPr>
          <p:cNvPr id="3" name="Subtítulo 2">
            <a:extLst>
              <a:ext uri="{FF2B5EF4-FFF2-40B4-BE49-F238E27FC236}">
                <a16:creationId xmlns:a16="http://schemas.microsoft.com/office/drawing/2014/main" id="{FE447145-2E01-9662-683C-ADC1B3FEEAC4}"/>
              </a:ext>
            </a:extLst>
          </p:cNvPr>
          <p:cNvSpPr>
            <a:spLocks noGrp="1"/>
          </p:cNvSpPr>
          <p:nvPr>
            <p:ph type="subTitle" idx="1"/>
          </p:nvPr>
        </p:nvSpPr>
        <p:spPr>
          <a:xfrm flipH="1">
            <a:off x="1070070" y="1537615"/>
            <a:ext cx="7003859" cy="3272838"/>
          </a:xfrm>
        </p:spPr>
        <p:txBody>
          <a:bodyPr/>
          <a:lstStyle/>
          <a:p>
            <a:pPr marL="152400" indent="0" algn="just">
              <a:lnSpc>
                <a:spcPct val="150000"/>
              </a:lnSpc>
            </a:pPr>
            <a:r>
              <a:rPr lang="es-CR" sz="1600" dirty="0">
                <a:latin typeface="Arial" panose="020B0604020202020204" pitchFamily="34" charset="0"/>
                <a:cs typeface="Arial" panose="020B0604020202020204" pitchFamily="34" charset="0"/>
              </a:rPr>
              <a:t>Se va a comprar:</a:t>
            </a:r>
          </a:p>
          <a:p>
            <a:pPr marL="495300" indent="-342900" algn="just">
              <a:lnSpc>
                <a:spcPct val="150000"/>
              </a:lnSpc>
              <a:buFont typeface="+mj-lt"/>
              <a:buAutoNum type="arabicParenR"/>
            </a:pPr>
            <a:r>
              <a:rPr lang="es-CR" sz="1600" dirty="0">
                <a:latin typeface="Arial" panose="020B0604020202020204" pitchFamily="34" charset="0"/>
                <a:cs typeface="Arial" panose="020B0604020202020204" pitchFamily="34" charset="0"/>
              </a:rPr>
              <a:t>2 quebradores portátiles (1 primario y 1 secundario).</a:t>
            </a:r>
          </a:p>
          <a:p>
            <a:pPr marL="495300" indent="-342900" algn="just">
              <a:lnSpc>
                <a:spcPct val="150000"/>
              </a:lnSpc>
              <a:buFont typeface="+mj-lt"/>
              <a:buAutoNum type="arabicParenR"/>
            </a:pPr>
            <a:r>
              <a:rPr lang="es-CR" sz="1600" dirty="0">
                <a:latin typeface="Arial" panose="020B0604020202020204" pitchFamily="34" charset="0"/>
                <a:cs typeface="Arial" panose="020B0604020202020204" pitchFamily="34" charset="0"/>
              </a:rPr>
              <a:t>4 vagonetas.</a:t>
            </a:r>
          </a:p>
          <a:p>
            <a:pPr marL="495300" indent="-342900" algn="just">
              <a:lnSpc>
                <a:spcPct val="150000"/>
              </a:lnSpc>
              <a:buFont typeface="+mj-lt"/>
              <a:buAutoNum type="arabicParenR"/>
            </a:pPr>
            <a:r>
              <a:rPr lang="es-CR" sz="1600" dirty="0">
                <a:latin typeface="Arial" panose="020B0604020202020204" pitchFamily="34" charset="0"/>
                <a:cs typeface="Arial" panose="020B0604020202020204" pitchFamily="34" charset="0"/>
              </a:rPr>
              <a:t>1 </a:t>
            </a:r>
            <a:r>
              <a:rPr lang="es-CR" sz="1600" dirty="0" err="1">
                <a:latin typeface="Arial" panose="020B0604020202020204" pitchFamily="34" charset="0"/>
                <a:cs typeface="Arial" panose="020B0604020202020204" pitchFamily="34" charset="0"/>
              </a:rPr>
              <a:t>lowboy</a:t>
            </a:r>
            <a:r>
              <a:rPr lang="es-CR" sz="1600" dirty="0">
                <a:latin typeface="Arial" panose="020B0604020202020204" pitchFamily="34" charset="0"/>
                <a:cs typeface="Arial" panose="020B0604020202020204" pitchFamily="34" charset="0"/>
              </a:rPr>
              <a:t>.</a:t>
            </a:r>
          </a:p>
          <a:p>
            <a:pPr marL="495300" indent="-342900" algn="just">
              <a:lnSpc>
                <a:spcPct val="150000"/>
              </a:lnSpc>
              <a:buFont typeface="+mj-lt"/>
              <a:buAutoNum type="arabicParenR"/>
            </a:pPr>
            <a:r>
              <a:rPr lang="es-CR" sz="1600" dirty="0">
                <a:latin typeface="Arial" panose="020B0604020202020204" pitchFamily="34" charset="0"/>
                <a:cs typeface="Arial" panose="020B0604020202020204" pitchFamily="34" charset="0"/>
              </a:rPr>
              <a:t>1 cargador.</a:t>
            </a:r>
          </a:p>
          <a:p>
            <a:pPr marL="495300" indent="-342900" algn="just">
              <a:lnSpc>
                <a:spcPct val="150000"/>
              </a:lnSpc>
              <a:buFont typeface="+mj-lt"/>
              <a:buAutoNum type="arabicParenR"/>
            </a:pPr>
            <a:r>
              <a:rPr lang="es-CR" sz="1600" dirty="0">
                <a:latin typeface="Arial" panose="020B0604020202020204" pitchFamily="34" charset="0"/>
                <a:cs typeface="Arial" panose="020B0604020202020204" pitchFamily="34" charset="0"/>
              </a:rPr>
              <a:t>1 excavadora de 30 toneladas.</a:t>
            </a:r>
          </a:p>
          <a:p>
            <a:pPr marL="152400" indent="0" algn="just">
              <a:lnSpc>
                <a:spcPct val="150000"/>
              </a:lnSpc>
            </a:pPr>
            <a:r>
              <a:rPr lang="es-CR" sz="1600" dirty="0">
                <a:latin typeface="Arial" panose="020B0604020202020204" pitchFamily="34" charset="0"/>
                <a:cs typeface="Arial" panose="020B0604020202020204" pitchFamily="34" charset="0"/>
              </a:rPr>
              <a:t>Se cuenta con un préstamo de 2000 millones para adquirir esta maquinaria.</a:t>
            </a:r>
          </a:p>
          <a:p>
            <a:pPr marL="495300" indent="-342900" algn="just">
              <a:lnSpc>
                <a:spcPct val="150000"/>
              </a:lnSpc>
              <a:buFont typeface="+mj-lt"/>
              <a:buAutoNum type="arabicParenR"/>
            </a:pPr>
            <a:endParaRPr lang="es-C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429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737371" cy="1288316"/>
          </a:xfrm>
        </p:spPr>
        <p:txBody>
          <a:bodyPr/>
          <a:lstStyle/>
          <a:p>
            <a:pPr algn="ctr"/>
            <a:r>
              <a:rPr lang="es-CR" dirty="0">
                <a:latin typeface="+mn-lt"/>
                <a:ea typeface="Times New Roman" panose="02020603050405020304" pitchFamily="18" charset="0"/>
              </a:rPr>
              <a:t>Contrataciones 2022</a:t>
            </a:r>
            <a:endParaRPr lang="es-CR" dirty="0">
              <a:latin typeface="+mn-lt"/>
            </a:endParaRPr>
          </a:p>
        </p:txBody>
      </p:sp>
      <p:sp>
        <p:nvSpPr>
          <p:cNvPr id="3" name="Subtítulo 2"/>
          <p:cNvSpPr>
            <a:spLocks noGrp="1"/>
          </p:cNvSpPr>
          <p:nvPr>
            <p:ph type="subTitle" idx="1"/>
          </p:nvPr>
        </p:nvSpPr>
        <p:spPr>
          <a:xfrm flipH="1">
            <a:off x="4571996" y="1410441"/>
            <a:ext cx="4046707" cy="1089170"/>
          </a:xfrm>
        </p:spPr>
        <p:txBody>
          <a:bodyPr/>
          <a:lstStyle/>
          <a:p>
            <a:pPr algn="l"/>
            <a:r>
              <a:rPr lang="es-ES" b="1" dirty="0">
                <a:latin typeface="+mn-lt"/>
              </a:rPr>
              <a:t>NOMBRE DEL PROYECTO:</a:t>
            </a:r>
          </a:p>
          <a:p>
            <a:pPr algn="l"/>
            <a:endParaRPr lang="es-ES" dirty="0">
              <a:latin typeface="+mn-lt"/>
            </a:endParaRPr>
          </a:p>
          <a:p>
            <a:pPr algn="l"/>
            <a:r>
              <a:rPr lang="es-ES" dirty="0">
                <a:latin typeface="+mn-lt"/>
              </a:rPr>
              <a:t>Rehabilitacion del Camino C2-13-045, mediante la conformación de cunetas, conformación de la superficie de ruedo en Santa Clara – Las Milpas.</a:t>
            </a:r>
            <a:endParaRPr lang="es-CR" dirty="0">
              <a:latin typeface="+mn-lt"/>
            </a:endParaRPr>
          </a:p>
        </p:txBody>
      </p:sp>
      <p:sp>
        <p:nvSpPr>
          <p:cNvPr id="4" name="Subtítulo 2"/>
          <p:cNvSpPr txBox="1">
            <a:spLocks/>
          </p:cNvSpPr>
          <p:nvPr/>
        </p:nvSpPr>
        <p:spPr>
          <a:xfrm flipH="1">
            <a:off x="4591449" y="2689811"/>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₡36.464.436,92</a:t>
            </a:r>
            <a:endParaRPr lang="es-CR" dirty="0">
              <a:latin typeface="+mn-lt"/>
            </a:endParaRPr>
          </a:p>
        </p:txBody>
      </p:sp>
      <p:sp>
        <p:nvSpPr>
          <p:cNvPr id="5" name="Subtítulo 2"/>
          <p:cNvSpPr txBox="1">
            <a:spLocks/>
          </p:cNvSpPr>
          <p:nvPr/>
        </p:nvSpPr>
        <p:spPr>
          <a:xfrm flipH="1">
            <a:off x="4571995" y="3551199"/>
            <a:ext cx="3881341"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endParaRPr lang="es-CR" dirty="0">
              <a:latin typeface="+mn-lt"/>
            </a:endParaRPr>
          </a:p>
        </p:txBody>
      </p:sp>
      <p:sp>
        <p:nvSpPr>
          <p:cNvPr id="6" name="Subtítulo 2"/>
          <p:cNvSpPr txBox="1">
            <a:spLocks/>
          </p:cNvSpPr>
          <p:nvPr/>
        </p:nvSpPr>
        <p:spPr>
          <a:xfrm flipH="1">
            <a:off x="4591449" y="3042907"/>
            <a:ext cx="3608964"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endParaRPr lang="es-CR" dirty="0">
              <a:latin typeface="+mn-lt"/>
            </a:endParaRPr>
          </a:p>
        </p:txBody>
      </p:sp>
      <p:sp>
        <p:nvSpPr>
          <p:cNvPr id="11" name="Subtítulo 2"/>
          <p:cNvSpPr txBox="1">
            <a:spLocks/>
          </p:cNvSpPr>
          <p:nvPr/>
        </p:nvSpPr>
        <p:spPr>
          <a:xfrm flipH="1">
            <a:off x="4571994" y="3595369"/>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a:t>
            </a:r>
            <a:r>
              <a:rPr lang="es-ES" b="1" u="sng" dirty="0">
                <a:latin typeface="+mn-lt"/>
              </a:rPr>
              <a:t>SAN JOSE DE UPALA</a:t>
            </a:r>
            <a:endParaRPr lang="es-CR" b="1" u="sng"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14" name="Imagen 13"/>
          <p:cNvPicPr>
            <a:picLocks noChangeAspect="1"/>
          </p:cNvPicPr>
          <p:nvPr/>
        </p:nvPicPr>
        <p:blipFill>
          <a:blip r:embed="rId2"/>
          <a:stretch>
            <a:fillRect/>
          </a:stretch>
        </p:blipFill>
        <p:spPr>
          <a:xfrm>
            <a:off x="588521" y="1560690"/>
            <a:ext cx="3983473" cy="1610527"/>
          </a:xfrm>
          <a:prstGeom prst="rect">
            <a:avLst/>
          </a:prstGeom>
        </p:spPr>
      </p:pic>
      <p:pic>
        <p:nvPicPr>
          <p:cNvPr id="15" name="Imagen 14"/>
          <p:cNvPicPr>
            <a:picLocks noChangeAspect="1"/>
          </p:cNvPicPr>
          <p:nvPr/>
        </p:nvPicPr>
        <p:blipFill>
          <a:blip r:embed="rId3"/>
          <a:stretch>
            <a:fillRect/>
          </a:stretch>
        </p:blipFill>
        <p:spPr>
          <a:xfrm>
            <a:off x="588521" y="3192634"/>
            <a:ext cx="3983473" cy="1653382"/>
          </a:xfrm>
          <a:prstGeom prst="rect">
            <a:avLst/>
          </a:prstGeom>
        </p:spPr>
      </p:pic>
    </p:spTree>
    <p:extLst>
      <p:ext uri="{BB962C8B-B14F-4D97-AF65-F5344CB8AC3E}">
        <p14:creationId xmlns:p14="http://schemas.microsoft.com/office/powerpoint/2010/main" val="4117341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42E882B-851E-5A52-6E58-EF16D990A56F}"/>
              </a:ext>
            </a:extLst>
          </p:cNvPr>
          <p:cNvSpPr>
            <a:spLocks noGrp="1"/>
          </p:cNvSpPr>
          <p:nvPr>
            <p:ph type="title"/>
          </p:nvPr>
        </p:nvSpPr>
        <p:spPr>
          <a:xfrm>
            <a:off x="628649" y="218316"/>
            <a:ext cx="7977035" cy="850941"/>
          </a:xfrm>
        </p:spPr>
        <p:txBody>
          <a:bodyPr vert="horz" lIns="91440" tIns="45720" rIns="91440" bIns="45720" rtlCol="0" anchor="b">
            <a:normAutofit/>
          </a:bodyPr>
          <a:lstStyle/>
          <a:p>
            <a:pPr algn="ctr" defTabSz="914400"/>
            <a:r>
              <a:rPr lang="en-US" b="1" dirty="0" err="1">
                <a:latin typeface="+mn-lt"/>
                <a:sym typeface="Livvic"/>
              </a:rPr>
              <a:t>Proyectos</a:t>
            </a:r>
            <a:r>
              <a:rPr lang="en-US" b="1" dirty="0">
                <a:latin typeface="+mn-lt"/>
                <a:sym typeface="Livvic"/>
              </a:rPr>
              <a:t> </a:t>
            </a:r>
            <a:r>
              <a:rPr lang="en-US" b="1" dirty="0" err="1">
                <a:latin typeface="+mn-lt"/>
                <a:sym typeface="Livvic"/>
              </a:rPr>
              <a:t>Planificados</a:t>
            </a:r>
            <a:r>
              <a:rPr lang="en-US" b="1" dirty="0">
                <a:latin typeface="+mn-lt"/>
                <a:sym typeface="Livvic"/>
              </a:rPr>
              <a:t> para 2024</a:t>
            </a:r>
          </a:p>
        </p:txBody>
      </p:sp>
      <p:pic>
        <p:nvPicPr>
          <p:cNvPr id="2" name="image1.jpeg">
            <a:extLst>
              <a:ext uri="{FF2B5EF4-FFF2-40B4-BE49-F238E27FC236}">
                <a16:creationId xmlns:a16="http://schemas.microsoft.com/office/drawing/2014/main" id="{02781CD4-A77B-7CE3-E53D-E2CF626F7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88" y="356276"/>
            <a:ext cx="304800" cy="343299"/>
          </a:xfrm>
          <a:prstGeom prst="rect">
            <a:avLst/>
          </a:prstGeom>
          <a:noFill/>
          <a:extLst>
            <a:ext uri="{909E8E84-426E-40DD-AFC4-6F175D3DCCD1}">
              <a14:hiddenFill xmlns:a14="http://schemas.microsoft.com/office/drawing/2010/main">
                <a:solidFill>
                  <a:srgbClr val="FFFFFF"/>
                </a:solidFill>
              </a14:hiddenFill>
            </a:ext>
          </a:extLst>
        </p:spPr>
      </p:pic>
      <p:pic>
        <p:nvPicPr>
          <p:cNvPr id="6" name="Marcador de contenido 5">
            <a:extLst>
              <a:ext uri="{FF2B5EF4-FFF2-40B4-BE49-F238E27FC236}">
                <a16:creationId xmlns:a16="http://schemas.microsoft.com/office/drawing/2014/main" id="{E6014273-A9E7-0087-19D4-FCBB520C4621}"/>
              </a:ext>
            </a:extLst>
          </p:cNvPr>
          <p:cNvPicPr>
            <a:picLocks noGrp="1" noChangeAspect="1"/>
          </p:cNvPicPr>
          <p:nvPr>
            <p:ph idx="1"/>
          </p:nvPr>
        </p:nvPicPr>
        <p:blipFill>
          <a:blip r:embed="rId3"/>
          <a:stretch>
            <a:fillRect/>
          </a:stretch>
        </p:blipFill>
        <p:spPr>
          <a:xfrm>
            <a:off x="1370654" y="1606545"/>
            <a:ext cx="6493023" cy="3016444"/>
          </a:xfrm>
        </p:spPr>
      </p:pic>
    </p:spTree>
    <p:extLst>
      <p:ext uri="{BB962C8B-B14F-4D97-AF65-F5344CB8AC3E}">
        <p14:creationId xmlns:p14="http://schemas.microsoft.com/office/powerpoint/2010/main" val="475519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2798" y="257626"/>
            <a:ext cx="5510564" cy="929620"/>
          </a:xfrm>
        </p:spPr>
        <p:txBody>
          <a:bodyPr/>
          <a:lstStyle/>
          <a:p>
            <a:pPr algn="ctr"/>
            <a:r>
              <a:rPr lang="es-CR" dirty="0">
                <a:latin typeface="+mn-lt"/>
                <a:ea typeface="Times New Roman" panose="02020603050405020304" pitchFamily="18" charset="0"/>
              </a:rPr>
              <a:t>Inversión Municipal 2020-2023</a:t>
            </a:r>
            <a:br>
              <a:rPr lang="es-CR" dirty="0">
                <a:latin typeface="+mn-lt"/>
                <a:ea typeface="Times New Roman" panose="02020603050405020304" pitchFamily="18" charset="0"/>
              </a:rPr>
            </a:br>
            <a:endParaRPr lang="es-CR" dirty="0">
              <a:latin typeface="+mn-lt"/>
            </a:endParaRPr>
          </a:p>
        </p:txBody>
      </p:sp>
      <p:sp>
        <p:nvSpPr>
          <p:cNvPr id="6" name="Subtítulo 5">
            <a:extLst>
              <a:ext uri="{FF2B5EF4-FFF2-40B4-BE49-F238E27FC236}">
                <a16:creationId xmlns:a16="http://schemas.microsoft.com/office/drawing/2014/main" id="{D22126C7-7E85-D199-AF0C-6E5B372394C4}"/>
              </a:ext>
            </a:extLst>
          </p:cNvPr>
          <p:cNvSpPr>
            <a:spLocks noGrp="1"/>
          </p:cNvSpPr>
          <p:nvPr>
            <p:ph type="subTitle" idx="1"/>
          </p:nvPr>
        </p:nvSpPr>
        <p:spPr>
          <a:xfrm flipH="1">
            <a:off x="1852407" y="1201995"/>
            <a:ext cx="5439185" cy="1939412"/>
          </a:xfrm>
        </p:spPr>
        <p:txBody>
          <a:bodyPr/>
          <a:lstStyle/>
          <a:p>
            <a:r>
              <a:rPr lang="es-CR" sz="2800" b="0" i="1" u="sng" strike="noStrike" dirty="0">
                <a:solidFill>
                  <a:srgbClr val="000000"/>
                </a:solidFill>
                <a:effectLst/>
                <a:latin typeface="Arial" panose="020B0604020202020204" pitchFamily="34" charset="0"/>
              </a:rPr>
              <a:t>El distrito de San José de Upala obtuvo una inversión de:  </a:t>
            </a:r>
          </a:p>
          <a:p>
            <a:endParaRPr lang="es-CR" sz="2800" i="1" u="sng" dirty="0">
              <a:solidFill>
                <a:srgbClr val="000000"/>
              </a:solidFill>
              <a:latin typeface="Arial" panose="020B0604020202020204" pitchFamily="34" charset="0"/>
            </a:endParaRPr>
          </a:p>
          <a:p>
            <a:r>
              <a:rPr lang="es-CR" sz="2800" b="0" i="1" u="sng" strike="noStrike" dirty="0">
                <a:solidFill>
                  <a:srgbClr val="000000"/>
                </a:solidFill>
                <a:effectLst/>
                <a:latin typeface="Arial" panose="020B0604020202020204" pitchFamily="34" charset="0"/>
              </a:rPr>
              <a:t>₡</a:t>
            </a:r>
            <a:r>
              <a:rPr lang="es-CR" sz="2800" i="1" u="sng" dirty="0">
                <a:solidFill>
                  <a:srgbClr val="000000"/>
                </a:solidFill>
                <a:latin typeface="Arial" panose="020B0604020202020204" pitchFamily="34" charset="0"/>
              </a:rPr>
              <a:t>1455.618.954,00</a:t>
            </a:r>
            <a:endParaRPr lang="es-CR" dirty="0"/>
          </a:p>
        </p:txBody>
      </p:sp>
      <p:pic>
        <p:nvPicPr>
          <p:cNvPr id="7" name="Imagen 6">
            <a:extLst>
              <a:ext uri="{FF2B5EF4-FFF2-40B4-BE49-F238E27FC236}">
                <a16:creationId xmlns:a16="http://schemas.microsoft.com/office/drawing/2014/main" id="{D901E42B-D8AE-B482-C40C-B0BA5AF0A4B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812" y="3830992"/>
            <a:ext cx="1599972" cy="1153123"/>
          </a:xfrm>
          <a:prstGeom prst="rect">
            <a:avLst/>
          </a:prstGeom>
          <a:noFill/>
          <a:ln>
            <a:noFill/>
          </a:ln>
        </p:spPr>
      </p:pic>
    </p:spTree>
    <p:extLst>
      <p:ext uri="{BB962C8B-B14F-4D97-AF65-F5344CB8AC3E}">
        <p14:creationId xmlns:p14="http://schemas.microsoft.com/office/powerpoint/2010/main" val="1914931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86F3EA4-9244-4816-A765-7566B410F1EE}"/>
              </a:ext>
            </a:extLst>
          </p:cNvPr>
          <p:cNvSpPr>
            <a:spLocks noGrp="1"/>
          </p:cNvSpPr>
          <p:nvPr>
            <p:ph type="ctrTitle"/>
          </p:nvPr>
        </p:nvSpPr>
        <p:spPr>
          <a:xfrm>
            <a:off x="1076151" y="1305103"/>
            <a:ext cx="4592400" cy="1782300"/>
          </a:xfrm>
        </p:spPr>
        <p:txBody>
          <a:bodyPr/>
          <a:lstStyle/>
          <a:p>
            <a:r>
              <a:rPr lang="es-CR" sz="3300" kern="1200" dirty="0">
                <a:solidFill>
                  <a:schemeClr val="tx1"/>
                </a:solidFill>
                <a:latin typeface="+mj-lt"/>
                <a:ea typeface="+mj-ea"/>
                <a:cs typeface="+mj-cs"/>
              </a:rPr>
              <a:t>Gracias por su atención</a:t>
            </a:r>
          </a:p>
        </p:txBody>
      </p:sp>
      <p:pic>
        <p:nvPicPr>
          <p:cNvPr id="2" name="Imagen 1">
            <a:extLst>
              <a:ext uri="{FF2B5EF4-FFF2-40B4-BE49-F238E27FC236}">
                <a16:creationId xmlns:a16="http://schemas.microsoft.com/office/drawing/2014/main" id="{6F9825EE-4C7F-4AC7-B96C-E66184C66B3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8512" y="3087403"/>
            <a:ext cx="1723972" cy="1590585"/>
          </a:xfrm>
          <a:prstGeom prst="rect">
            <a:avLst/>
          </a:prstGeom>
          <a:noFill/>
          <a:ln>
            <a:noFill/>
          </a:ln>
        </p:spPr>
      </p:pic>
    </p:spTree>
    <p:extLst>
      <p:ext uri="{BB962C8B-B14F-4D97-AF65-F5344CB8AC3E}">
        <p14:creationId xmlns:p14="http://schemas.microsoft.com/office/powerpoint/2010/main" val="3817410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737371" cy="1288316"/>
          </a:xfrm>
        </p:spPr>
        <p:txBody>
          <a:bodyPr/>
          <a:lstStyle/>
          <a:p>
            <a:pPr algn="ctr"/>
            <a:r>
              <a:rPr lang="es-CR" dirty="0">
                <a:latin typeface="+mn-lt"/>
                <a:ea typeface="Times New Roman" panose="02020603050405020304" pitchFamily="18" charset="0"/>
              </a:rPr>
              <a:t>Contrataciones 2022</a:t>
            </a:r>
            <a:endParaRPr lang="es-CR" dirty="0">
              <a:latin typeface="+mn-lt"/>
            </a:endParaRPr>
          </a:p>
        </p:txBody>
      </p:sp>
      <p:sp>
        <p:nvSpPr>
          <p:cNvPr id="3" name="Subtítulo 2"/>
          <p:cNvSpPr>
            <a:spLocks noGrp="1"/>
          </p:cNvSpPr>
          <p:nvPr>
            <p:ph type="subTitle" idx="1"/>
          </p:nvPr>
        </p:nvSpPr>
        <p:spPr>
          <a:xfrm flipH="1">
            <a:off x="4571997" y="1410441"/>
            <a:ext cx="4046707" cy="998221"/>
          </a:xfrm>
        </p:spPr>
        <p:txBody>
          <a:bodyPr/>
          <a:lstStyle/>
          <a:p>
            <a:pPr algn="l"/>
            <a:r>
              <a:rPr lang="es-ES" b="1" dirty="0">
                <a:latin typeface="+mn-lt"/>
              </a:rPr>
              <a:t>NOMBRE DEL PROYECTO:</a:t>
            </a:r>
          </a:p>
          <a:p>
            <a:pPr algn="l"/>
            <a:endParaRPr lang="es-ES" dirty="0">
              <a:latin typeface="+mn-lt"/>
            </a:endParaRPr>
          </a:p>
          <a:p>
            <a:pPr algn="l"/>
            <a:r>
              <a:rPr lang="es-ES" dirty="0">
                <a:latin typeface="+mn-lt"/>
              </a:rPr>
              <a:t>Rehabilitacion del Camino C2-13-180, mediante la conformación de cunetas, conformación de la superficie de ruedo en San José – Fin de camino Los Búfalos.</a:t>
            </a:r>
            <a:endParaRPr lang="es-CR" dirty="0">
              <a:latin typeface="+mn-lt"/>
            </a:endParaRPr>
          </a:p>
        </p:txBody>
      </p:sp>
      <p:sp>
        <p:nvSpPr>
          <p:cNvPr id="4" name="Subtítulo 2"/>
          <p:cNvSpPr txBox="1">
            <a:spLocks/>
          </p:cNvSpPr>
          <p:nvPr/>
        </p:nvSpPr>
        <p:spPr>
          <a:xfrm flipH="1">
            <a:off x="4571996" y="2748255"/>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₡24.343.517,53</a:t>
            </a:r>
            <a:endParaRPr lang="es-CR" dirty="0">
              <a:latin typeface="+mn-lt"/>
            </a:endParaRPr>
          </a:p>
        </p:txBody>
      </p:sp>
      <p:sp>
        <p:nvSpPr>
          <p:cNvPr id="11" name="Subtítulo 2"/>
          <p:cNvSpPr txBox="1">
            <a:spLocks/>
          </p:cNvSpPr>
          <p:nvPr/>
        </p:nvSpPr>
        <p:spPr>
          <a:xfrm flipH="1">
            <a:off x="4571996" y="3668983"/>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a:t>
            </a:r>
            <a:r>
              <a:rPr lang="es-ES" b="1" u="sng" dirty="0">
                <a:latin typeface="+mn-lt"/>
              </a:rPr>
              <a:t>SAN JOSE DE UPALA</a:t>
            </a:r>
            <a:endParaRPr lang="es-CR" b="1" u="sng"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12" name="Imagen 11"/>
          <p:cNvPicPr>
            <a:picLocks noChangeAspect="1"/>
          </p:cNvPicPr>
          <p:nvPr/>
        </p:nvPicPr>
        <p:blipFill>
          <a:blip r:embed="rId2"/>
          <a:stretch>
            <a:fillRect/>
          </a:stretch>
        </p:blipFill>
        <p:spPr>
          <a:xfrm>
            <a:off x="956105" y="1520241"/>
            <a:ext cx="3615890" cy="1429303"/>
          </a:xfrm>
          <a:prstGeom prst="rect">
            <a:avLst/>
          </a:prstGeom>
        </p:spPr>
      </p:pic>
      <p:pic>
        <p:nvPicPr>
          <p:cNvPr id="13" name="Imagen 12"/>
          <p:cNvPicPr>
            <a:picLocks noChangeAspect="1"/>
          </p:cNvPicPr>
          <p:nvPr/>
        </p:nvPicPr>
        <p:blipFill>
          <a:blip r:embed="rId3"/>
          <a:stretch>
            <a:fillRect/>
          </a:stretch>
        </p:blipFill>
        <p:spPr>
          <a:xfrm>
            <a:off x="956105" y="3010133"/>
            <a:ext cx="3615890" cy="1292791"/>
          </a:xfrm>
          <a:prstGeom prst="rect">
            <a:avLst/>
          </a:prstGeom>
        </p:spPr>
      </p:pic>
    </p:spTree>
    <p:extLst>
      <p:ext uri="{BB962C8B-B14F-4D97-AF65-F5344CB8AC3E}">
        <p14:creationId xmlns:p14="http://schemas.microsoft.com/office/powerpoint/2010/main" val="2738650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737371" cy="1288316"/>
          </a:xfrm>
        </p:spPr>
        <p:txBody>
          <a:bodyPr/>
          <a:lstStyle/>
          <a:p>
            <a:pPr algn="ctr"/>
            <a:r>
              <a:rPr lang="es-CR" dirty="0">
                <a:latin typeface="+mn-lt"/>
                <a:ea typeface="Times New Roman" panose="02020603050405020304" pitchFamily="18" charset="0"/>
              </a:rPr>
              <a:t>Contrataciones 2022</a:t>
            </a:r>
            <a:endParaRPr lang="es-CR" dirty="0">
              <a:latin typeface="+mn-lt"/>
            </a:endParaRPr>
          </a:p>
        </p:txBody>
      </p:sp>
      <p:sp>
        <p:nvSpPr>
          <p:cNvPr id="3" name="Subtítulo 2"/>
          <p:cNvSpPr>
            <a:spLocks noGrp="1"/>
          </p:cNvSpPr>
          <p:nvPr>
            <p:ph type="subTitle" idx="1"/>
          </p:nvPr>
        </p:nvSpPr>
        <p:spPr>
          <a:xfrm flipH="1">
            <a:off x="4571996" y="1410441"/>
            <a:ext cx="4046707" cy="1220513"/>
          </a:xfrm>
        </p:spPr>
        <p:txBody>
          <a:bodyPr/>
          <a:lstStyle/>
          <a:p>
            <a:pPr algn="l"/>
            <a:r>
              <a:rPr lang="es-ES" b="1" dirty="0">
                <a:latin typeface="+mn-lt"/>
              </a:rPr>
              <a:t>NOMBRE DEL PROYECTO:</a:t>
            </a:r>
          </a:p>
          <a:p>
            <a:pPr algn="l"/>
            <a:endParaRPr lang="es-ES" dirty="0">
              <a:latin typeface="+mn-lt"/>
            </a:endParaRPr>
          </a:p>
          <a:p>
            <a:pPr algn="l"/>
            <a:r>
              <a:rPr lang="es-ES" dirty="0">
                <a:latin typeface="+mn-lt"/>
              </a:rPr>
              <a:t>Rehabilitacion del Camino C2-13-032, mediante la conformación de cunetas, conformación de la superficie de ruedo en Ent.N.170 – Fin de camino Los Ledezma.</a:t>
            </a:r>
            <a:endParaRPr lang="es-CR" dirty="0">
              <a:latin typeface="+mn-lt"/>
            </a:endParaRPr>
          </a:p>
        </p:txBody>
      </p:sp>
      <p:sp>
        <p:nvSpPr>
          <p:cNvPr id="4" name="Subtítulo 2"/>
          <p:cNvSpPr txBox="1">
            <a:spLocks/>
          </p:cNvSpPr>
          <p:nvPr/>
        </p:nvSpPr>
        <p:spPr>
          <a:xfrm flipH="1">
            <a:off x="4571996" y="2753768"/>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₡26.638.593,77</a:t>
            </a:r>
            <a:endParaRPr lang="es-CR" dirty="0">
              <a:latin typeface="+mn-lt"/>
            </a:endParaRPr>
          </a:p>
        </p:txBody>
      </p:sp>
      <p:sp>
        <p:nvSpPr>
          <p:cNvPr id="11" name="Subtítulo 2"/>
          <p:cNvSpPr txBox="1">
            <a:spLocks/>
          </p:cNvSpPr>
          <p:nvPr/>
        </p:nvSpPr>
        <p:spPr>
          <a:xfrm flipH="1">
            <a:off x="4571996" y="3511482"/>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a:t>
            </a:r>
            <a:r>
              <a:rPr lang="es-ES" b="1" u="sng" dirty="0">
                <a:latin typeface="+mn-lt"/>
              </a:rPr>
              <a:t>SAN JOSE DE UPALA</a:t>
            </a:r>
            <a:endParaRPr lang="es-CR" b="1" u="sng"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pic>
        <p:nvPicPr>
          <p:cNvPr id="12" name="Imagen 11"/>
          <p:cNvPicPr>
            <a:picLocks noChangeAspect="1"/>
          </p:cNvPicPr>
          <p:nvPr/>
        </p:nvPicPr>
        <p:blipFill>
          <a:blip r:embed="rId2"/>
          <a:stretch>
            <a:fillRect/>
          </a:stretch>
        </p:blipFill>
        <p:spPr>
          <a:xfrm>
            <a:off x="846306" y="1539819"/>
            <a:ext cx="3725689" cy="1712763"/>
          </a:xfrm>
          <a:prstGeom prst="rect">
            <a:avLst/>
          </a:prstGeom>
        </p:spPr>
      </p:pic>
      <p:pic>
        <p:nvPicPr>
          <p:cNvPr id="13" name="Imagen 12"/>
          <p:cNvPicPr>
            <a:picLocks noChangeAspect="1"/>
          </p:cNvPicPr>
          <p:nvPr/>
        </p:nvPicPr>
        <p:blipFill>
          <a:blip r:embed="rId3"/>
          <a:stretch>
            <a:fillRect/>
          </a:stretch>
        </p:blipFill>
        <p:spPr>
          <a:xfrm>
            <a:off x="846306" y="3333046"/>
            <a:ext cx="3725688" cy="1530341"/>
          </a:xfrm>
          <a:prstGeom prst="rect">
            <a:avLst/>
          </a:prstGeom>
        </p:spPr>
      </p:pic>
    </p:spTree>
    <p:extLst>
      <p:ext uri="{BB962C8B-B14F-4D97-AF65-F5344CB8AC3E}">
        <p14:creationId xmlns:p14="http://schemas.microsoft.com/office/powerpoint/2010/main" val="2515648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737371" cy="1288316"/>
          </a:xfrm>
        </p:spPr>
        <p:txBody>
          <a:bodyPr/>
          <a:lstStyle/>
          <a:p>
            <a:pPr algn="ctr"/>
            <a:r>
              <a:rPr lang="es-CR" dirty="0">
                <a:latin typeface="+mn-lt"/>
                <a:ea typeface="Times New Roman" panose="02020603050405020304" pitchFamily="18" charset="0"/>
              </a:rPr>
              <a:t>Contrataciones 2022</a:t>
            </a:r>
            <a:endParaRPr lang="es-CR" dirty="0">
              <a:latin typeface="+mn-lt"/>
            </a:endParaRPr>
          </a:p>
        </p:txBody>
      </p:sp>
      <p:sp>
        <p:nvSpPr>
          <p:cNvPr id="3" name="Subtítulo 2"/>
          <p:cNvSpPr>
            <a:spLocks noGrp="1"/>
          </p:cNvSpPr>
          <p:nvPr>
            <p:ph type="subTitle" idx="1"/>
          </p:nvPr>
        </p:nvSpPr>
        <p:spPr>
          <a:xfrm flipH="1">
            <a:off x="4571997" y="1410441"/>
            <a:ext cx="4046707" cy="998221"/>
          </a:xfrm>
        </p:spPr>
        <p:txBody>
          <a:bodyPr/>
          <a:lstStyle/>
          <a:p>
            <a:pPr algn="l"/>
            <a:r>
              <a:rPr lang="es-ES" b="1" dirty="0">
                <a:latin typeface="+mn-lt"/>
              </a:rPr>
              <a:t>NOMBRE DEL PROYECTO:</a:t>
            </a:r>
          </a:p>
          <a:p>
            <a:pPr algn="l"/>
            <a:endParaRPr lang="es-ES" dirty="0">
              <a:latin typeface="+mn-lt"/>
            </a:endParaRPr>
          </a:p>
          <a:p>
            <a:pPr algn="l"/>
            <a:r>
              <a:rPr lang="es-ES" dirty="0">
                <a:latin typeface="+mn-lt"/>
              </a:rPr>
              <a:t>Asfalto San José de Upala.</a:t>
            </a:r>
            <a:endParaRPr lang="es-CR" dirty="0">
              <a:latin typeface="+mn-lt"/>
            </a:endParaRPr>
          </a:p>
        </p:txBody>
      </p:sp>
      <p:sp>
        <p:nvSpPr>
          <p:cNvPr id="4" name="Subtítulo 2"/>
          <p:cNvSpPr txBox="1">
            <a:spLocks/>
          </p:cNvSpPr>
          <p:nvPr/>
        </p:nvSpPr>
        <p:spPr>
          <a:xfrm flipH="1">
            <a:off x="4571999" y="2499611"/>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₡83.360.336,32</a:t>
            </a:r>
            <a:endParaRPr lang="es-CR" dirty="0">
              <a:latin typeface="+mn-lt"/>
            </a:endParaRPr>
          </a:p>
        </p:txBody>
      </p:sp>
      <p:sp>
        <p:nvSpPr>
          <p:cNvPr id="11" name="Subtítulo 2"/>
          <p:cNvSpPr txBox="1">
            <a:spLocks/>
          </p:cNvSpPr>
          <p:nvPr/>
        </p:nvSpPr>
        <p:spPr>
          <a:xfrm flipH="1">
            <a:off x="4488225" y="3551198"/>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b="1" u="sng" dirty="0">
                <a:latin typeface="+mn-lt"/>
              </a:rPr>
              <a:t>Distrito: SAN JOSÉ UPALA</a:t>
            </a:r>
            <a:endParaRPr lang="es-CR" b="1" u="sng" dirty="0">
              <a:latin typeface="+mn-lt"/>
            </a:endParaRP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0" name="Rectangle 4"/>
          <p:cNvSpPr>
            <a:spLocks noChangeArrowheads="1"/>
          </p:cNvSpPr>
          <p:nvPr/>
        </p:nvSpPr>
        <p:spPr bwMode="auto">
          <a:xfrm>
            <a:off x="398834" y="3276970"/>
            <a:ext cx="57001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sp>
        <p:nvSpPr>
          <p:cNvPr id="12" name="AutoShape 2" descr="blob:https://web.whatsapp.com/844a18fa-4a48-473a-816b-216855deaa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R"/>
          </a:p>
        </p:txBody>
      </p:sp>
      <p:pic>
        <p:nvPicPr>
          <p:cNvPr id="14" name="Imagen 13" descr="Una carretera con nieve&#10;&#10;Descripción generada automáticamente con confianza baja">
            <a:extLst>
              <a:ext uri="{FF2B5EF4-FFF2-40B4-BE49-F238E27FC236}">
                <a16:creationId xmlns:a16="http://schemas.microsoft.com/office/drawing/2014/main" id="{B84DFD2A-ABAD-BD62-9C9F-A6E46FF83555}"/>
              </a:ext>
            </a:extLst>
          </p:cNvPr>
          <p:cNvPicPr>
            <a:picLocks noChangeAspect="1"/>
          </p:cNvPicPr>
          <p:nvPr/>
        </p:nvPicPr>
        <p:blipFill>
          <a:blip r:embed="rId2"/>
          <a:stretch>
            <a:fillRect/>
          </a:stretch>
        </p:blipFill>
        <p:spPr>
          <a:xfrm>
            <a:off x="717959" y="1262833"/>
            <a:ext cx="3488163" cy="1704904"/>
          </a:xfrm>
          <a:prstGeom prst="rect">
            <a:avLst/>
          </a:prstGeom>
        </p:spPr>
      </p:pic>
      <p:pic>
        <p:nvPicPr>
          <p:cNvPr id="16" name="Imagen 15" descr="Una camioneta vieja&#10;&#10;Descripción generada automáticamente con confianza baja">
            <a:extLst>
              <a:ext uri="{FF2B5EF4-FFF2-40B4-BE49-F238E27FC236}">
                <a16:creationId xmlns:a16="http://schemas.microsoft.com/office/drawing/2014/main" id="{AAC8E44F-DDAC-ACFF-0499-F63A2F3B81A4}"/>
              </a:ext>
            </a:extLst>
          </p:cNvPr>
          <p:cNvPicPr>
            <a:picLocks noChangeAspect="1"/>
          </p:cNvPicPr>
          <p:nvPr/>
        </p:nvPicPr>
        <p:blipFill>
          <a:blip r:embed="rId3"/>
          <a:stretch>
            <a:fillRect/>
          </a:stretch>
        </p:blipFill>
        <p:spPr>
          <a:xfrm>
            <a:off x="680937" y="3067630"/>
            <a:ext cx="3525185" cy="1903389"/>
          </a:xfrm>
          <a:prstGeom prst="rect">
            <a:avLst/>
          </a:prstGeom>
        </p:spPr>
      </p:pic>
    </p:spTree>
    <p:extLst>
      <p:ext uri="{BB962C8B-B14F-4D97-AF65-F5344CB8AC3E}">
        <p14:creationId xmlns:p14="http://schemas.microsoft.com/office/powerpoint/2010/main" val="1995084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9888" y="272374"/>
            <a:ext cx="4737371" cy="1288316"/>
          </a:xfrm>
        </p:spPr>
        <p:txBody>
          <a:bodyPr/>
          <a:lstStyle/>
          <a:p>
            <a:pPr algn="ctr"/>
            <a:r>
              <a:rPr lang="es-CR" dirty="0">
                <a:latin typeface="+mn-lt"/>
                <a:ea typeface="Times New Roman" panose="02020603050405020304" pitchFamily="18" charset="0"/>
              </a:rPr>
              <a:t>Proyectos con Maquinaria Municipal año 2022</a:t>
            </a:r>
            <a:endParaRPr lang="es-CR" dirty="0">
              <a:latin typeface="+mn-lt"/>
            </a:endParaRPr>
          </a:p>
        </p:txBody>
      </p:sp>
      <p:sp>
        <p:nvSpPr>
          <p:cNvPr id="3" name="Subtítulo 2"/>
          <p:cNvSpPr>
            <a:spLocks noGrp="1"/>
          </p:cNvSpPr>
          <p:nvPr>
            <p:ph type="subTitle" idx="1"/>
          </p:nvPr>
        </p:nvSpPr>
        <p:spPr>
          <a:xfrm flipH="1">
            <a:off x="4571999" y="1576348"/>
            <a:ext cx="3392160" cy="832314"/>
          </a:xfrm>
        </p:spPr>
        <p:txBody>
          <a:bodyPr/>
          <a:lstStyle/>
          <a:p>
            <a:pPr algn="l"/>
            <a:r>
              <a:rPr lang="es-ES" dirty="0">
                <a:latin typeface="+mn-lt"/>
              </a:rPr>
              <a:t>Nombre del proyecto:</a:t>
            </a:r>
          </a:p>
          <a:p>
            <a:pPr algn="l"/>
            <a:r>
              <a:rPr lang="es-ES" dirty="0">
                <a:latin typeface="+mn-lt"/>
              </a:rPr>
              <a:t>Bacheo Camino C-2-13-213, La Victoria EBAIS </a:t>
            </a:r>
            <a:r>
              <a:rPr lang="es-ES" dirty="0" err="1">
                <a:latin typeface="+mn-lt"/>
              </a:rPr>
              <a:t>Coope</a:t>
            </a:r>
            <a:r>
              <a:rPr lang="es-ES" dirty="0">
                <a:latin typeface="+mn-lt"/>
              </a:rPr>
              <a:t> Pueblo Nuevo 1.170 m			</a:t>
            </a:r>
          </a:p>
          <a:p>
            <a:pPr algn="l"/>
            <a:endParaRPr lang="es-CR" dirty="0">
              <a:latin typeface="+mn-lt"/>
            </a:endParaRPr>
          </a:p>
        </p:txBody>
      </p:sp>
      <p:sp>
        <p:nvSpPr>
          <p:cNvPr id="4" name="Subtítulo 2"/>
          <p:cNvSpPr txBox="1">
            <a:spLocks/>
          </p:cNvSpPr>
          <p:nvPr/>
        </p:nvSpPr>
        <p:spPr>
          <a:xfrm flipH="1">
            <a:off x="4571999" y="2499611"/>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₡8.446.000,00</a:t>
            </a:r>
          </a:p>
          <a:p>
            <a:pPr algn="l"/>
            <a:endParaRPr lang="es-CR" dirty="0">
              <a:latin typeface="+mn-lt"/>
            </a:endParaRPr>
          </a:p>
        </p:txBody>
      </p:sp>
      <p:sp>
        <p:nvSpPr>
          <p:cNvPr id="11" name="Subtítulo 2"/>
          <p:cNvSpPr txBox="1">
            <a:spLocks/>
          </p:cNvSpPr>
          <p:nvPr/>
        </p:nvSpPr>
        <p:spPr>
          <a:xfrm flipH="1">
            <a:off x="4571999" y="2967737"/>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a:t>
            </a:r>
            <a:endParaRPr lang="es-CR" dirty="0">
              <a:latin typeface="+mn-lt"/>
            </a:endParaRPr>
          </a:p>
        </p:txBody>
      </p:sp>
      <p:sp>
        <p:nvSpPr>
          <p:cNvPr id="6" name="Subtítulo 2"/>
          <p:cNvSpPr txBox="1">
            <a:spLocks/>
          </p:cNvSpPr>
          <p:nvPr/>
        </p:nvSpPr>
        <p:spPr>
          <a:xfrm flipH="1">
            <a:off x="766413" y="1576348"/>
            <a:ext cx="3392160" cy="8323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a:latin typeface="+mn-lt"/>
              </a:rPr>
              <a:t>Nombre del proyecto:</a:t>
            </a:r>
          </a:p>
          <a:p>
            <a:pPr algn="l"/>
            <a:r>
              <a:rPr lang="es-ES">
                <a:latin typeface="+mn-lt"/>
              </a:rPr>
              <a:t>Bacheo Camino C-2-13-265, La Victoria fin de camino Pablo Morales 1.08m						</a:t>
            </a:r>
          </a:p>
          <a:p>
            <a:pPr algn="l"/>
            <a:endParaRPr lang="es-CR" dirty="0">
              <a:latin typeface="+mn-lt"/>
            </a:endParaRPr>
          </a:p>
        </p:txBody>
      </p:sp>
      <p:sp>
        <p:nvSpPr>
          <p:cNvPr id="7" name="Subtítulo 2"/>
          <p:cNvSpPr txBox="1">
            <a:spLocks/>
          </p:cNvSpPr>
          <p:nvPr/>
        </p:nvSpPr>
        <p:spPr>
          <a:xfrm flipH="1">
            <a:off x="697147" y="2499611"/>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Monto del presupuesto: ₡7.124.000,00</a:t>
            </a:r>
          </a:p>
          <a:p>
            <a:pPr algn="l"/>
            <a:endParaRPr lang="es-ES" dirty="0">
              <a:latin typeface="+mn-lt"/>
            </a:endParaRPr>
          </a:p>
          <a:p>
            <a:pPr algn="l"/>
            <a:endParaRPr lang="es-CR" dirty="0">
              <a:latin typeface="+mn-lt"/>
            </a:endParaRPr>
          </a:p>
        </p:txBody>
      </p:sp>
      <p:sp>
        <p:nvSpPr>
          <p:cNvPr id="9" name="Subtítulo 2"/>
          <p:cNvSpPr txBox="1">
            <a:spLocks/>
          </p:cNvSpPr>
          <p:nvPr/>
        </p:nvSpPr>
        <p:spPr>
          <a:xfrm flipH="1">
            <a:off x="1179842" y="2967737"/>
            <a:ext cx="3392157" cy="468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200"/>
              <a:buFont typeface="Catamaran Thin"/>
              <a:buNone/>
              <a:defRPr sz="1200" b="0" i="0" u="none" strike="noStrike" cap="none">
                <a:solidFill>
                  <a:srgbClr val="434343"/>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2800"/>
              <a:buFont typeface="Catamaran Thin"/>
              <a:buNone/>
              <a:defRPr sz="2800" b="0" i="0" u="none" strike="noStrike" cap="none">
                <a:solidFill>
                  <a:srgbClr val="000000"/>
                </a:solidFill>
                <a:latin typeface="Catamaran Thin"/>
                <a:ea typeface="Catamaran Thin"/>
                <a:cs typeface="Catamaran Thin"/>
                <a:sym typeface="Catamaran Thin"/>
              </a:defRPr>
            </a:lvl9pPr>
          </a:lstStyle>
          <a:p>
            <a:pPr algn="l"/>
            <a:r>
              <a:rPr lang="es-ES" dirty="0">
                <a:latin typeface="+mn-lt"/>
              </a:rPr>
              <a:t>Distrito: San José </a:t>
            </a:r>
            <a:endParaRPr lang="es-CR" dirty="0">
              <a:latin typeface="+mn-lt"/>
            </a:endParaRPr>
          </a:p>
        </p:txBody>
      </p:sp>
    </p:spTree>
    <p:extLst>
      <p:ext uri="{BB962C8B-B14F-4D97-AF65-F5344CB8AC3E}">
        <p14:creationId xmlns:p14="http://schemas.microsoft.com/office/powerpoint/2010/main" val="2308286249"/>
      </p:ext>
    </p:extLst>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5761</TotalTime>
  <Words>1843</Words>
  <Application>Microsoft Office PowerPoint</Application>
  <PresentationFormat>Presentación en pantalla (16:9)</PresentationFormat>
  <Paragraphs>288</Paragraphs>
  <Slides>52</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52</vt:i4>
      </vt:variant>
    </vt:vector>
  </HeadingPairs>
  <TitlesOfParts>
    <vt:vector size="60" baseType="lpstr">
      <vt:lpstr>Livvic</vt:lpstr>
      <vt:lpstr>Catamaran Thin</vt:lpstr>
      <vt:lpstr>Arial</vt:lpstr>
      <vt:lpstr>Calibri</vt:lpstr>
      <vt:lpstr>Wingdings</vt:lpstr>
      <vt:lpstr>Calibri Light</vt:lpstr>
      <vt:lpstr>Engineering Project Proposal by Slidesgo</vt:lpstr>
      <vt:lpstr>Tema de Office</vt:lpstr>
      <vt:lpstr>Intervenciones de Departamento de Gestión Vial en el distrito San José de Upala  2023.  </vt:lpstr>
      <vt:lpstr>PROCESOS DE CONTRATACIÓN EJECUTADOS EN EL AÑO 2022  GESTIÓN VIAL.</vt:lpstr>
      <vt:lpstr>Contrataciones 2021 ejecutadas en el año 2022</vt:lpstr>
      <vt:lpstr>Contrataciones 2021 ejecutadas en el año 2022</vt:lpstr>
      <vt:lpstr>Contrataciones 2022</vt:lpstr>
      <vt:lpstr>Contrataciones 2022</vt:lpstr>
      <vt:lpstr>Contrataciones 2022</vt:lpstr>
      <vt:lpstr>Contrataciones 2022</vt:lpstr>
      <vt:lpstr>Proyectos con Maquinaria Municipal año 2022</vt:lpstr>
      <vt:lpstr>Proyectos con Maquinaria Municipal año 2022</vt:lpstr>
      <vt:lpstr>Proyectos con Maquinaria Municipal año 2022</vt:lpstr>
      <vt:lpstr>Proyectos con Maquinaria Municipal año 2022</vt:lpstr>
      <vt:lpstr>Proyectos con Maquinaria Municipal año 2022</vt:lpstr>
      <vt:lpstr>Trabajos de Obras CNE 2022</vt:lpstr>
      <vt:lpstr>Trabajos de Obras CNE 2022</vt:lpstr>
      <vt:lpstr>PROYECTOS 2023</vt:lpstr>
      <vt:lpstr>Licitación reducida: 2023LD-000004-0021500001</vt:lpstr>
      <vt:lpstr>Licitación reducida: 2023LD-000004-0021500001</vt:lpstr>
      <vt:lpstr>Licitación reducida: 2023LD-000005-0021500001</vt:lpstr>
      <vt:lpstr>Licitación reducida: 2023LD-000005-0021500001</vt:lpstr>
      <vt:lpstr>Licitación reducida: 2023LD-000005-0021500001</vt:lpstr>
      <vt:lpstr>Licitación reducida: 2023LD-000007-0021500001</vt:lpstr>
      <vt:lpstr>Licitación reducida: 2023LD-000007-0021500001</vt:lpstr>
      <vt:lpstr>Licitación reducida: 2023LD-000007-0021500001</vt:lpstr>
      <vt:lpstr>Licitación reducida: 2023LD-000007-0021500001</vt:lpstr>
      <vt:lpstr>Licitación reducida: 2023LD-000007-0021500001</vt:lpstr>
      <vt:lpstr>Licitación reducida: 2023LD-000015-0021500001</vt:lpstr>
      <vt:lpstr>Licitación reducida: 2023LD-000015-0021500001</vt:lpstr>
      <vt:lpstr>Trabajos con maquinaria municipal 2023</vt:lpstr>
      <vt:lpstr>Trabajos con maquinaria municipal 2023</vt:lpstr>
      <vt:lpstr>Trabajos con maquinaria municipal 2023</vt:lpstr>
      <vt:lpstr>Trabajos con maquinaria municipal 2023</vt:lpstr>
      <vt:lpstr>Trabajos con maquinaria municipal 2023</vt:lpstr>
      <vt:lpstr>Trabajos con maquinaria municipal 2023</vt:lpstr>
      <vt:lpstr>Trabajos con maquinaria municipal 2023</vt:lpstr>
      <vt:lpstr>Trabajos con maquinaria municipal 2023</vt:lpstr>
      <vt:lpstr>Trabajos con maquinaria municipal 2023</vt:lpstr>
      <vt:lpstr>Trabajos con maquinaria municipal 2023</vt:lpstr>
      <vt:lpstr>Trabajos con maquinaria municipal 2023</vt:lpstr>
      <vt:lpstr>Trabajos con maquinaria municipal 2023</vt:lpstr>
      <vt:lpstr>Trabajos con maquinaria municipal 2023</vt:lpstr>
      <vt:lpstr>Trabajos con maquinaria municipal 2023</vt:lpstr>
      <vt:lpstr>Trabajos con maquinaria municipal 2023</vt:lpstr>
      <vt:lpstr>Trabajos de obras CNE 2023</vt:lpstr>
      <vt:lpstr>Información adicional</vt:lpstr>
      <vt:lpstr>Licitación menor: 2023LE-000003-0021500001</vt:lpstr>
      <vt:lpstr>Licitación menor: 2023LE-000003-0021500001</vt:lpstr>
      <vt:lpstr>Concesiones</vt:lpstr>
      <vt:lpstr>Compra de maquinaria</vt:lpstr>
      <vt:lpstr>Proyectos Planificados para 2024</vt:lpstr>
      <vt:lpstr>Inversión Municipal 2020-2023 </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Vial Quinquenal Básico de Conservación y Desarrollo Periodo 2021-2025</dc:title>
  <dc:creator>GEOGRAFIA</dc:creator>
  <cp:lastModifiedBy>Herberth Ugalde Vargas</cp:lastModifiedBy>
  <cp:revision>356</cp:revision>
  <dcterms:modified xsi:type="dcterms:W3CDTF">2023-12-04T14:56:27Z</dcterms:modified>
</cp:coreProperties>
</file>